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68" r:id="rId3"/>
    <p:sldId id="275" r:id="rId4"/>
    <p:sldId id="271" r:id="rId5"/>
    <p:sldId id="258" r:id="rId6"/>
    <p:sldId id="259" r:id="rId7"/>
    <p:sldId id="276" r:id="rId8"/>
    <p:sldId id="272" r:id="rId9"/>
    <p:sldId id="260" r:id="rId10"/>
    <p:sldId id="269" r:id="rId11"/>
    <p:sldId id="273" r:id="rId12"/>
    <p:sldId id="274" r:id="rId13"/>
    <p:sldId id="261" r:id="rId14"/>
    <p:sldId id="264" r:id="rId15"/>
    <p:sldId id="270" r:id="rId16"/>
    <p:sldId id="265" r:id="rId17"/>
    <p:sldId id="266" r:id="rId18"/>
    <p:sldId id="256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1647176-E1CB-4B93-A33A-331FB17F1A82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458ED0D-873D-4BBE-9ED1-DA5BF5201F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EDF637-F689-4915-BB82-35DBB8BA7302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EDF637-F689-4915-BB82-35DBB8BA7302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z="1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3A8675-C554-47CC-AE3B-37CB58A080BE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4865D8-020E-4A49-A842-7E257790E6FF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4865D8-020E-4A49-A842-7E257790E6FF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A7640C9-5AA9-4410-87C8-483329A5F3BF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B71FA7-2093-4420-921E-E2399A52BA03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B495C-A5EC-4B27-8DEA-D52F46D447C5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C3813-4C52-4422-968A-4A91EA8131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95377-7AC0-4A6E-83A1-108067F29E81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E646D0-DEA4-40A4-A6A9-522EDD4EAB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A924-9E0D-43D0-BD31-8A0E18FC9F75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35E80-5CDD-472E-AAC6-0441107285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1314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510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032C6B-5B9C-47BC-893A-C0EEDD6EAE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47CB8-33DB-4F11-830B-5402A44352EF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27E9C-6A56-4C0B-AF04-B5A7880A5E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B3F12-CD60-472F-AECC-D19679EDB337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C2AC-ED34-422F-BD28-7351AC8C6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4CF1-091E-45E1-BF62-2355F5A26385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B73E4-76B6-4E99-A13B-0D81669268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34D0F-0481-4C78-834B-439C6982F388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3928A-4936-4D1A-8C02-1A5AE46721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C6F7E-AE57-4E0F-A55F-2B3558BF0099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CA6C2-B329-47D8-B3EE-252E527DC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C4F67-C075-412D-A7F0-81E062048AD0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30310-2F2E-46B6-9F9D-0320550758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C746F-0362-4813-BCDD-D782130EE0A0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628AF-53F4-4B5D-BE3F-7189D51B4C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2DD25-2E0A-4BF4-BC4E-8FD62A7CAA3F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E2EA2-E459-4ECC-9B1E-B14AF65635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234E12B-11A8-4610-AEB5-973FEEEF7137}" type="datetimeFigureOut">
              <a:rPr lang="ru-RU"/>
              <a:pPr>
                <a:defRPr/>
              </a:pPr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FB171A5-481B-4C58-980E-38B3508DF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.jpeg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одзаголовок 2"/>
          <p:cNvSpPr txBox="1">
            <a:spLocks/>
          </p:cNvSpPr>
          <p:nvPr/>
        </p:nvSpPr>
        <p:spPr bwMode="auto">
          <a:xfrm>
            <a:off x="6643688" y="5715000"/>
            <a:ext cx="17716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endParaRPr lang="ru-RU" sz="24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5" name="Подзаголовок 3"/>
          <p:cNvSpPr>
            <a:spLocks noGrp="1"/>
          </p:cNvSpPr>
          <p:nvPr>
            <p:ph type="subTitle" idx="4294967295"/>
          </p:nvPr>
        </p:nvSpPr>
        <p:spPr>
          <a:xfrm>
            <a:off x="3929063" y="5572125"/>
            <a:ext cx="1143000" cy="714375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1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Алгебра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ru-RU" sz="1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класс</a:t>
            </a:r>
          </a:p>
          <a:p>
            <a:pPr eaLnBrk="1" hangingPunct="1"/>
            <a:endParaRPr lang="ru-RU" smtClean="0"/>
          </a:p>
        </p:txBody>
      </p:sp>
      <p:grpSp>
        <p:nvGrpSpPr>
          <p:cNvPr id="8196" name="Группа 7"/>
          <p:cNvGrpSpPr>
            <a:grpSpLocks/>
          </p:cNvGrpSpPr>
          <p:nvPr/>
        </p:nvGrpSpPr>
        <p:grpSpPr bwMode="auto">
          <a:xfrm>
            <a:off x="0" y="357188"/>
            <a:ext cx="9144000" cy="423862"/>
            <a:chOff x="0" y="357188"/>
            <a:chExt cx="9144000" cy="423862"/>
          </a:xfrm>
        </p:grpSpPr>
        <p:pic>
          <p:nvPicPr>
            <p:cNvPr id="8199" name="Picture 4" descr="vin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357188"/>
              <a:ext cx="4629150" cy="4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0" name="Picture 4" descr="vinn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19613" y="357188"/>
              <a:ext cx="4624387" cy="4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" name="Прямоугольник 10"/>
          <p:cNvSpPr>
            <a:spLocks noChangeArrowheads="1"/>
          </p:cNvSpPr>
          <p:nvPr/>
        </p:nvSpPr>
        <p:spPr bwMode="auto">
          <a:xfrm>
            <a:off x="142875" y="1714500"/>
            <a:ext cx="8786813" cy="24320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b="1">
                <a:solidFill>
                  <a:srgbClr val="0070C0"/>
                </a:solidFill>
                <a:latin typeface="Monotype Corsiva" pitchFamily="66" charset="0"/>
              </a:rPr>
              <a:t>Лучше в совершенстве выполнить небольшую часть дела, чем сделать плохо в десять раз более.</a:t>
            </a:r>
          </a:p>
          <a:p>
            <a:pPr algn="ctr">
              <a:defRPr/>
            </a:pPr>
            <a:r>
              <a:rPr lang="ru-RU" sz="3200" b="1">
                <a:solidFill>
                  <a:srgbClr val="0070C0"/>
                </a:solidFill>
                <a:latin typeface="Monotype Corsiva" pitchFamily="66" charset="0"/>
              </a:rPr>
              <a:t>                                        Аристотель  </a:t>
            </a:r>
          </a:p>
        </p:txBody>
      </p:sp>
      <p:pic>
        <p:nvPicPr>
          <p:cNvPr id="8198" name="Picture 4" descr="vin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6286500"/>
            <a:ext cx="462915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2913" y="103188"/>
            <a:ext cx="8243887" cy="9683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Свойства логарифмов</a:t>
            </a:r>
            <a:r>
              <a:rPr lang="ru-RU" sz="4000" dirty="0"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71813" y="928688"/>
            <a:ext cx="2376487" cy="5032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a&gt;0,b&gt;0,c&gt;0, c≠1</a:t>
            </a:r>
          </a:p>
        </p:txBody>
      </p:sp>
      <p:sp>
        <p:nvSpPr>
          <p:cNvPr id="13316" name="Прямоугольник 9"/>
          <p:cNvSpPr>
            <a:spLocks noChangeArrowheads="1"/>
          </p:cNvSpPr>
          <p:nvPr/>
        </p:nvSpPr>
        <p:spPr bwMode="auto">
          <a:xfrm>
            <a:off x="1500188" y="2428875"/>
            <a:ext cx="971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Прямоугольник 10"/>
          <p:cNvSpPr>
            <a:spLocks noChangeArrowheads="1"/>
          </p:cNvSpPr>
          <p:nvPr/>
        </p:nvSpPr>
        <p:spPr bwMode="auto">
          <a:xfrm>
            <a:off x="1428750" y="1785938"/>
            <a:ext cx="938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8" name="Прямоугольник 10"/>
          <p:cNvSpPr>
            <a:spLocks noChangeArrowheads="1"/>
          </p:cNvSpPr>
          <p:nvPr/>
        </p:nvSpPr>
        <p:spPr bwMode="auto">
          <a:xfrm>
            <a:off x="1000125" y="2928938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9" name="Прямоугольник 11"/>
          <p:cNvSpPr>
            <a:spLocks noChangeArrowheads="1"/>
          </p:cNvSpPr>
          <p:nvPr/>
        </p:nvSpPr>
        <p:spPr bwMode="auto">
          <a:xfrm>
            <a:off x="1000125" y="371475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0" name="Прямоугольник 12"/>
          <p:cNvSpPr>
            <a:spLocks noChangeArrowheads="1"/>
          </p:cNvSpPr>
          <p:nvPr/>
        </p:nvSpPr>
        <p:spPr bwMode="auto">
          <a:xfrm>
            <a:off x="6286500" y="1643063"/>
            <a:ext cx="135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1" name="Прямоугольник 13"/>
          <p:cNvSpPr>
            <a:spLocks noChangeArrowheads="1"/>
          </p:cNvSpPr>
          <p:nvPr/>
        </p:nvSpPr>
        <p:spPr bwMode="auto">
          <a:xfrm>
            <a:off x="6215063" y="4857750"/>
            <a:ext cx="147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a/b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1428750" y="4357688"/>
            <a:ext cx="135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b="1" baseline="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2400" b="1" i="1" baseline="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b="1" i="1" baseline="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en-US" sz="2800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1500188" y="492918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2800" b="1" i="1" baseline="-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800" b="1" i="1" baseline="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lang="en-US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286500" y="3071813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2800" b="1" i="1" baseline="-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en-US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6429375" y="3786188"/>
            <a:ext cx="7143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lang="ru-RU" sz="11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26" name="Прямоугольник 18"/>
          <p:cNvSpPr>
            <a:spLocks noChangeArrowheads="1"/>
          </p:cNvSpPr>
          <p:nvPr/>
        </p:nvSpPr>
        <p:spPr bwMode="auto">
          <a:xfrm>
            <a:off x="6572250" y="228600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en-US" sz="2800">
              <a:ea typeface="Calibri" pitchFamily="34" charset="0"/>
              <a:cs typeface="Times New Roman" pitchFamily="18" charset="0"/>
            </a:endParaRPr>
          </a:p>
        </p:txBody>
      </p:sp>
      <p:grpSp>
        <p:nvGrpSpPr>
          <p:cNvPr id="13327" name="Группа 28"/>
          <p:cNvGrpSpPr>
            <a:grpSpLocks/>
          </p:cNvGrpSpPr>
          <p:nvPr/>
        </p:nvGrpSpPr>
        <p:grpSpPr bwMode="auto">
          <a:xfrm>
            <a:off x="2471738" y="2071688"/>
            <a:ext cx="4029075" cy="3071812"/>
            <a:chOff x="2471738" y="2071678"/>
            <a:chExt cx="4029088" cy="3071834"/>
          </a:xfrm>
        </p:grpSpPr>
        <p:cxnSp>
          <p:nvCxnSpPr>
            <p:cNvPr id="16" name="Прямая со стрелкой 15"/>
            <p:cNvCxnSpPr/>
            <p:nvPr/>
          </p:nvCxnSpPr>
          <p:spPr>
            <a:xfrm>
              <a:off x="2500313" y="2071678"/>
              <a:ext cx="3929075" cy="192882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>
              <a:stCxn id="13316" idx="3"/>
            </p:cNvCxnSpPr>
            <p:nvPr/>
          </p:nvCxnSpPr>
          <p:spPr>
            <a:xfrm>
              <a:off x="2471738" y="2690807"/>
              <a:ext cx="3957650" cy="17383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flipV="1">
              <a:off x="3000377" y="2071678"/>
              <a:ext cx="3214698" cy="1214446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>
              <a:off x="3071815" y="4000504"/>
              <a:ext cx="3071822" cy="1071571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/>
            <p:nvPr/>
          </p:nvCxnSpPr>
          <p:spPr>
            <a:xfrm flipV="1">
              <a:off x="3000377" y="2500306"/>
              <a:ext cx="3500449" cy="20717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/>
            <p:nvPr/>
          </p:nvCxnSpPr>
          <p:spPr>
            <a:xfrm flipV="1">
              <a:off x="2714626" y="3429000"/>
              <a:ext cx="3571887" cy="171451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Группа 1"/>
          <p:cNvGrpSpPr>
            <a:grpSpLocks/>
          </p:cNvGrpSpPr>
          <p:nvPr/>
        </p:nvGrpSpPr>
        <p:grpSpPr bwMode="auto">
          <a:xfrm>
            <a:off x="428625" y="357188"/>
            <a:ext cx="7000875" cy="5786437"/>
            <a:chOff x="928688" y="357188"/>
            <a:chExt cx="7000875" cy="5786437"/>
          </a:xfrm>
        </p:grpSpPr>
        <p:sp>
          <p:nvSpPr>
            <p:cNvPr id="3" name="TextBox 2"/>
            <p:cNvSpPr txBox="1"/>
            <p:nvPr/>
          </p:nvSpPr>
          <p:spPr>
            <a:xfrm>
              <a:off x="2000251" y="357188"/>
              <a:ext cx="5214937" cy="64611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chemeClr val="accent2">
                      <a:lumMod val="50000"/>
                    </a:schemeClr>
                  </a:solidFill>
                  <a:latin typeface="Bookman Old Style" pitchFamily="18" charset="0"/>
                </a:rPr>
                <a:t>Вычисли</a:t>
              </a:r>
            </a:p>
          </p:txBody>
        </p:sp>
        <p:sp>
          <p:nvSpPr>
            <p:cNvPr id="4" name="Пятиугольник 3"/>
            <p:cNvSpPr/>
            <p:nvPr/>
          </p:nvSpPr>
          <p:spPr>
            <a:xfrm>
              <a:off x="928688" y="1571625"/>
              <a:ext cx="7000875" cy="785813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err="1"/>
                <a:t>Lg</a:t>
              </a:r>
              <a:r>
                <a:rPr lang="en-US" sz="4800" dirty="0"/>
                <a:t> 2 + </a:t>
              </a:r>
              <a:r>
                <a:rPr lang="en-US" sz="4800" dirty="0" err="1"/>
                <a:t>lg</a:t>
              </a:r>
              <a:r>
                <a:rPr lang="en-US" sz="4800" dirty="0"/>
                <a:t> 5</a:t>
              </a:r>
              <a:endParaRPr lang="ru-RU" sz="4800" dirty="0"/>
            </a:p>
          </p:txBody>
        </p:sp>
        <p:sp>
          <p:nvSpPr>
            <p:cNvPr id="5" name="Пятиугольник 4"/>
            <p:cNvSpPr/>
            <p:nvPr/>
          </p:nvSpPr>
          <p:spPr>
            <a:xfrm>
              <a:off x="928688" y="2786063"/>
              <a:ext cx="7000875" cy="785812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/>
                <a:t>Log</a:t>
              </a:r>
              <a:r>
                <a:rPr lang="ru-RU" sz="4800" baseline="-25000" dirty="0"/>
                <a:t>7</a:t>
              </a:r>
              <a:r>
                <a:rPr lang="en-US" sz="4800" dirty="0"/>
                <a:t> </a:t>
              </a:r>
              <a:r>
                <a:rPr lang="ru-RU" sz="4800" dirty="0"/>
                <a:t>7</a:t>
              </a:r>
              <a:r>
                <a:rPr lang="en-US" sz="4800" dirty="0"/>
                <a:t> – 0,5 log</a:t>
              </a:r>
              <a:r>
                <a:rPr lang="ru-RU" sz="4800" baseline="-25000" dirty="0"/>
                <a:t>7</a:t>
              </a:r>
              <a:r>
                <a:rPr lang="en-US" sz="4800" dirty="0"/>
                <a:t> </a:t>
              </a:r>
              <a:r>
                <a:rPr lang="ru-RU" sz="4800" dirty="0"/>
                <a:t>4</a:t>
              </a:r>
              <a:r>
                <a:rPr lang="en-US" sz="4800" dirty="0"/>
                <a:t>9</a:t>
              </a:r>
              <a:endParaRPr lang="ru-RU" sz="4800" dirty="0"/>
            </a:p>
          </p:txBody>
        </p:sp>
        <p:sp>
          <p:nvSpPr>
            <p:cNvPr id="6" name="Пятиугольник 5"/>
            <p:cNvSpPr/>
            <p:nvPr/>
          </p:nvSpPr>
          <p:spPr>
            <a:xfrm>
              <a:off x="928688" y="4071938"/>
              <a:ext cx="7000875" cy="785812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/>
                <a:t>Log </a:t>
              </a:r>
              <a:r>
                <a:rPr lang="en-US" sz="4800" baseline="-25000" dirty="0"/>
                <a:t>2</a:t>
              </a:r>
              <a:r>
                <a:rPr lang="en-US" sz="4800" dirty="0"/>
                <a:t> 1/</a:t>
              </a:r>
              <a:r>
                <a:rPr lang="ru-RU" sz="4800" dirty="0"/>
                <a:t>16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928688" y="5357813"/>
              <a:ext cx="7000875" cy="785812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/>
                <a:t>Log</a:t>
              </a:r>
              <a:r>
                <a:rPr lang="en-US" sz="4800" baseline="-25000" dirty="0"/>
                <a:t>4</a:t>
              </a:r>
              <a:r>
                <a:rPr lang="en-US" sz="4800" dirty="0"/>
                <a:t> 6</a:t>
              </a:r>
              <a:r>
                <a:rPr lang="ru-RU" sz="4800" dirty="0"/>
                <a:t>4</a:t>
              </a:r>
              <a:r>
                <a:rPr lang="en-US" sz="4800" dirty="0"/>
                <a:t> + log</a:t>
              </a:r>
              <a:r>
                <a:rPr lang="en-US" sz="4800" baseline="-25000" dirty="0"/>
                <a:t>3</a:t>
              </a:r>
              <a:r>
                <a:rPr lang="en-US" sz="4800" dirty="0"/>
                <a:t> </a:t>
              </a:r>
              <a:r>
                <a:rPr lang="ru-RU" sz="4800" dirty="0"/>
                <a:t>9</a:t>
              </a:r>
            </a:p>
          </p:txBody>
        </p:sp>
      </p:grpSp>
      <p:grpSp>
        <p:nvGrpSpPr>
          <p:cNvPr id="8" name="Группа 15"/>
          <p:cNvGrpSpPr>
            <a:grpSpLocks/>
          </p:cNvGrpSpPr>
          <p:nvPr/>
        </p:nvGrpSpPr>
        <p:grpSpPr bwMode="auto">
          <a:xfrm>
            <a:off x="7572375" y="5357813"/>
            <a:ext cx="1428750" cy="714375"/>
            <a:chOff x="6286512" y="1643050"/>
            <a:chExt cx="1428760" cy="714380"/>
          </a:xfrm>
        </p:grpSpPr>
        <p:sp>
          <p:nvSpPr>
            <p:cNvPr id="10" name="Пятно 2 9"/>
            <p:cNvSpPr/>
            <p:nvPr/>
          </p:nvSpPr>
          <p:spPr>
            <a:xfrm>
              <a:off x="6286512" y="1643050"/>
              <a:ext cx="1428760" cy="714380"/>
            </a:xfrm>
            <a:prstGeom prst="irregularSeal2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50" name="TextBox 14"/>
            <p:cNvSpPr txBox="1">
              <a:spLocks noChangeArrowheads="1"/>
            </p:cNvSpPr>
            <p:nvPr/>
          </p:nvSpPr>
          <p:spPr bwMode="auto">
            <a:xfrm>
              <a:off x="6715140" y="1643050"/>
              <a:ext cx="6429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1</a:t>
              </a:r>
              <a:endParaRPr lang="ru-RU" sz="4000">
                <a:latin typeface="Calibri" pitchFamily="34" charset="0"/>
              </a:endParaRPr>
            </a:p>
          </p:txBody>
        </p:sp>
      </p:grpSp>
      <p:grpSp>
        <p:nvGrpSpPr>
          <p:cNvPr id="9" name="Группа 16"/>
          <p:cNvGrpSpPr>
            <a:grpSpLocks/>
          </p:cNvGrpSpPr>
          <p:nvPr/>
        </p:nvGrpSpPr>
        <p:grpSpPr bwMode="auto">
          <a:xfrm>
            <a:off x="7358063" y="3857625"/>
            <a:ext cx="1428750" cy="714375"/>
            <a:chOff x="6286512" y="1643050"/>
            <a:chExt cx="1428760" cy="714380"/>
          </a:xfrm>
        </p:grpSpPr>
        <p:sp>
          <p:nvSpPr>
            <p:cNvPr id="13" name="Пятно 2 12"/>
            <p:cNvSpPr/>
            <p:nvPr/>
          </p:nvSpPr>
          <p:spPr>
            <a:xfrm>
              <a:off x="6286512" y="1643050"/>
              <a:ext cx="1428760" cy="714380"/>
            </a:xfrm>
            <a:prstGeom prst="irregularSeal2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48" name="TextBox 18"/>
            <p:cNvSpPr txBox="1">
              <a:spLocks noChangeArrowheads="1"/>
            </p:cNvSpPr>
            <p:nvPr/>
          </p:nvSpPr>
          <p:spPr bwMode="auto">
            <a:xfrm>
              <a:off x="6715140" y="1643050"/>
              <a:ext cx="6429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0</a:t>
              </a:r>
              <a:endParaRPr lang="ru-RU" sz="4000">
                <a:latin typeface="Calibri" pitchFamily="34" charset="0"/>
              </a:endParaRPr>
            </a:p>
          </p:txBody>
        </p:sp>
      </p:grpSp>
      <p:grpSp>
        <p:nvGrpSpPr>
          <p:cNvPr id="11" name="Группа 22"/>
          <p:cNvGrpSpPr>
            <a:grpSpLocks/>
          </p:cNvGrpSpPr>
          <p:nvPr/>
        </p:nvGrpSpPr>
        <p:grpSpPr bwMode="auto">
          <a:xfrm>
            <a:off x="7286625" y="1571625"/>
            <a:ext cx="1428750" cy="714375"/>
            <a:chOff x="6286512" y="1643050"/>
            <a:chExt cx="1428760" cy="714380"/>
          </a:xfrm>
        </p:grpSpPr>
        <p:sp>
          <p:nvSpPr>
            <p:cNvPr id="16" name="Пятно 2 15"/>
            <p:cNvSpPr/>
            <p:nvPr/>
          </p:nvSpPr>
          <p:spPr>
            <a:xfrm>
              <a:off x="6286512" y="1643050"/>
              <a:ext cx="1428760" cy="714380"/>
            </a:xfrm>
            <a:prstGeom prst="irregularSeal2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46" name="TextBox 24"/>
            <p:cNvSpPr txBox="1">
              <a:spLocks noChangeArrowheads="1"/>
            </p:cNvSpPr>
            <p:nvPr/>
          </p:nvSpPr>
          <p:spPr bwMode="auto">
            <a:xfrm>
              <a:off x="6715140" y="1643050"/>
              <a:ext cx="6429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5</a:t>
              </a:r>
              <a:endParaRPr lang="ru-RU" sz="4000">
                <a:latin typeface="Calibri" pitchFamily="34" charset="0"/>
              </a:endParaRPr>
            </a:p>
          </p:txBody>
        </p:sp>
      </p:grpSp>
      <p:grpSp>
        <p:nvGrpSpPr>
          <p:cNvPr id="12" name="Группа 19"/>
          <p:cNvGrpSpPr>
            <a:grpSpLocks/>
          </p:cNvGrpSpPr>
          <p:nvPr/>
        </p:nvGrpSpPr>
        <p:grpSpPr bwMode="auto">
          <a:xfrm>
            <a:off x="7358063" y="2857500"/>
            <a:ext cx="1428750" cy="714375"/>
            <a:chOff x="6286512" y="1643050"/>
            <a:chExt cx="1428760" cy="714380"/>
          </a:xfrm>
        </p:grpSpPr>
        <p:sp>
          <p:nvSpPr>
            <p:cNvPr id="19" name="Пятно 2 18"/>
            <p:cNvSpPr/>
            <p:nvPr/>
          </p:nvSpPr>
          <p:spPr>
            <a:xfrm>
              <a:off x="6286512" y="1643050"/>
              <a:ext cx="1428760" cy="714380"/>
            </a:xfrm>
            <a:prstGeom prst="irregularSeal2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4344" name="TextBox 21"/>
            <p:cNvSpPr txBox="1">
              <a:spLocks noChangeArrowheads="1"/>
            </p:cNvSpPr>
            <p:nvPr/>
          </p:nvSpPr>
          <p:spPr bwMode="auto">
            <a:xfrm>
              <a:off x="6715140" y="1643050"/>
              <a:ext cx="6429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-</a:t>
              </a:r>
              <a:r>
                <a:rPr lang="ru-RU" sz="4000">
                  <a:latin typeface="Calibri" pitchFamily="34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Группа 1"/>
          <p:cNvGrpSpPr>
            <a:grpSpLocks/>
          </p:cNvGrpSpPr>
          <p:nvPr/>
        </p:nvGrpSpPr>
        <p:grpSpPr bwMode="auto">
          <a:xfrm>
            <a:off x="428625" y="285750"/>
            <a:ext cx="7000875" cy="5786438"/>
            <a:chOff x="928688" y="357188"/>
            <a:chExt cx="7000875" cy="5786437"/>
          </a:xfrm>
        </p:grpSpPr>
        <p:sp>
          <p:nvSpPr>
            <p:cNvPr id="3" name="TextBox 2"/>
            <p:cNvSpPr txBox="1"/>
            <p:nvPr/>
          </p:nvSpPr>
          <p:spPr>
            <a:xfrm>
              <a:off x="2000251" y="357188"/>
              <a:ext cx="5214937" cy="646113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600" b="1" i="1" dirty="0">
                  <a:solidFill>
                    <a:schemeClr val="accent2">
                      <a:lumMod val="50000"/>
                    </a:schemeClr>
                  </a:solidFill>
                  <a:latin typeface="Bookman Old Style" pitchFamily="18" charset="0"/>
                </a:rPr>
                <a:t>Вычисли</a:t>
              </a:r>
            </a:p>
          </p:txBody>
        </p:sp>
        <p:sp>
          <p:nvSpPr>
            <p:cNvPr id="4" name="Пятиугольник 3"/>
            <p:cNvSpPr/>
            <p:nvPr/>
          </p:nvSpPr>
          <p:spPr>
            <a:xfrm>
              <a:off x="928688" y="1571626"/>
              <a:ext cx="7000875" cy="785812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 err="1"/>
                <a:t>Lg</a:t>
              </a:r>
              <a:r>
                <a:rPr lang="en-US" sz="4800" dirty="0"/>
                <a:t> 2 + </a:t>
              </a:r>
              <a:r>
                <a:rPr lang="en-US" sz="4800" dirty="0" err="1"/>
                <a:t>lg</a:t>
              </a:r>
              <a:r>
                <a:rPr lang="en-US" sz="4800" dirty="0"/>
                <a:t> 5</a:t>
              </a:r>
              <a:endParaRPr lang="ru-RU" sz="4800" dirty="0"/>
            </a:p>
          </p:txBody>
        </p:sp>
        <p:sp>
          <p:nvSpPr>
            <p:cNvPr id="5" name="Пятиугольник 4"/>
            <p:cNvSpPr/>
            <p:nvPr/>
          </p:nvSpPr>
          <p:spPr>
            <a:xfrm>
              <a:off x="928688" y="2786063"/>
              <a:ext cx="7000875" cy="785813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/>
                <a:t>Log</a:t>
              </a:r>
              <a:r>
                <a:rPr lang="ru-RU" sz="4800" baseline="-25000" dirty="0"/>
                <a:t>7</a:t>
              </a:r>
              <a:r>
                <a:rPr lang="en-US" sz="4800" dirty="0"/>
                <a:t> </a:t>
              </a:r>
              <a:r>
                <a:rPr lang="ru-RU" sz="4800" dirty="0"/>
                <a:t>7</a:t>
              </a:r>
              <a:r>
                <a:rPr lang="en-US" sz="4800" dirty="0"/>
                <a:t> – 0,5 log</a:t>
              </a:r>
              <a:r>
                <a:rPr lang="ru-RU" sz="4800" baseline="-25000" dirty="0"/>
                <a:t>7</a:t>
              </a:r>
              <a:r>
                <a:rPr lang="en-US" sz="4800" dirty="0"/>
                <a:t> </a:t>
              </a:r>
              <a:r>
                <a:rPr lang="ru-RU" sz="4800" dirty="0"/>
                <a:t>4</a:t>
              </a:r>
              <a:r>
                <a:rPr lang="en-US" sz="4800" dirty="0"/>
                <a:t>9</a:t>
              </a:r>
              <a:endParaRPr lang="ru-RU" sz="4800" dirty="0"/>
            </a:p>
          </p:txBody>
        </p:sp>
        <p:sp>
          <p:nvSpPr>
            <p:cNvPr id="6" name="Пятиугольник 5"/>
            <p:cNvSpPr/>
            <p:nvPr/>
          </p:nvSpPr>
          <p:spPr>
            <a:xfrm>
              <a:off x="928688" y="4071937"/>
              <a:ext cx="7000875" cy="785813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/>
                <a:t>Log </a:t>
              </a:r>
              <a:r>
                <a:rPr lang="en-US" sz="4800" baseline="-25000" dirty="0"/>
                <a:t>2</a:t>
              </a:r>
              <a:r>
                <a:rPr lang="en-US" sz="4800" dirty="0"/>
                <a:t> 1/</a:t>
              </a:r>
              <a:r>
                <a:rPr lang="ru-RU" sz="4800" dirty="0"/>
                <a:t>16</a:t>
              </a:r>
            </a:p>
          </p:txBody>
        </p:sp>
        <p:sp>
          <p:nvSpPr>
            <p:cNvPr id="7" name="Пятиугольник 6"/>
            <p:cNvSpPr/>
            <p:nvPr/>
          </p:nvSpPr>
          <p:spPr>
            <a:xfrm>
              <a:off x="928688" y="5357812"/>
              <a:ext cx="7000875" cy="785813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800" dirty="0"/>
                <a:t>Log</a:t>
              </a:r>
              <a:r>
                <a:rPr lang="en-US" sz="4800" baseline="-25000" dirty="0"/>
                <a:t>4</a:t>
              </a:r>
              <a:r>
                <a:rPr lang="en-US" sz="4800" dirty="0"/>
                <a:t> 6</a:t>
              </a:r>
              <a:r>
                <a:rPr lang="ru-RU" sz="4800" dirty="0"/>
                <a:t>4</a:t>
              </a:r>
              <a:r>
                <a:rPr lang="en-US" sz="4800" dirty="0"/>
                <a:t> + log</a:t>
              </a:r>
              <a:r>
                <a:rPr lang="en-US" sz="4800" baseline="-25000" dirty="0"/>
                <a:t>3</a:t>
              </a:r>
              <a:r>
                <a:rPr lang="en-US" sz="4800" dirty="0"/>
                <a:t> </a:t>
              </a:r>
              <a:r>
                <a:rPr lang="ru-RU" sz="4800" dirty="0"/>
                <a:t>9</a:t>
              </a:r>
            </a:p>
          </p:txBody>
        </p:sp>
      </p:grpSp>
      <p:grpSp>
        <p:nvGrpSpPr>
          <p:cNvPr id="8" name="Группа 15"/>
          <p:cNvGrpSpPr>
            <a:grpSpLocks/>
          </p:cNvGrpSpPr>
          <p:nvPr/>
        </p:nvGrpSpPr>
        <p:grpSpPr bwMode="auto">
          <a:xfrm>
            <a:off x="6000750" y="1571625"/>
            <a:ext cx="1428750" cy="714375"/>
            <a:chOff x="6286512" y="1643050"/>
            <a:chExt cx="1428760" cy="714380"/>
          </a:xfrm>
        </p:grpSpPr>
        <p:sp>
          <p:nvSpPr>
            <p:cNvPr id="9" name="Пятно 2 8"/>
            <p:cNvSpPr/>
            <p:nvPr/>
          </p:nvSpPr>
          <p:spPr>
            <a:xfrm>
              <a:off x="6286512" y="1643050"/>
              <a:ext cx="1428760" cy="714380"/>
            </a:xfrm>
            <a:prstGeom prst="irregularSeal2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74" name="TextBox 14"/>
            <p:cNvSpPr txBox="1">
              <a:spLocks noChangeArrowheads="1"/>
            </p:cNvSpPr>
            <p:nvPr/>
          </p:nvSpPr>
          <p:spPr bwMode="auto">
            <a:xfrm>
              <a:off x="6715140" y="1643050"/>
              <a:ext cx="6429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1</a:t>
              </a:r>
              <a:endParaRPr lang="ru-RU" sz="4000">
                <a:latin typeface="Calibri" pitchFamily="34" charset="0"/>
              </a:endParaRPr>
            </a:p>
          </p:txBody>
        </p:sp>
      </p:grpSp>
      <p:grpSp>
        <p:nvGrpSpPr>
          <p:cNvPr id="10" name="Группа 16"/>
          <p:cNvGrpSpPr>
            <a:grpSpLocks/>
          </p:cNvGrpSpPr>
          <p:nvPr/>
        </p:nvGrpSpPr>
        <p:grpSpPr bwMode="auto">
          <a:xfrm>
            <a:off x="6215063" y="2786063"/>
            <a:ext cx="1428750" cy="714375"/>
            <a:chOff x="6286512" y="1643050"/>
            <a:chExt cx="1428760" cy="714380"/>
          </a:xfrm>
        </p:grpSpPr>
        <p:sp>
          <p:nvSpPr>
            <p:cNvPr id="12" name="Пятно 2 11"/>
            <p:cNvSpPr/>
            <p:nvPr/>
          </p:nvSpPr>
          <p:spPr>
            <a:xfrm>
              <a:off x="6286512" y="1643050"/>
              <a:ext cx="1428760" cy="714380"/>
            </a:xfrm>
            <a:prstGeom prst="irregularSeal2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72" name="TextBox 18"/>
            <p:cNvSpPr txBox="1">
              <a:spLocks noChangeArrowheads="1"/>
            </p:cNvSpPr>
            <p:nvPr/>
          </p:nvSpPr>
          <p:spPr bwMode="auto">
            <a:xfrm>
              <a:off x="6715140" y="1643050"/>
              <a:ext cx="6429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0</a:t>
              </a:r>
              <a:endParaRPr lang="ru-RU" sz="4000">
                <a:latin typeface="Calibri" pitchFamily="34" charset="0"/>
              </a:endParaRPr>
            </a:p>
          </p:txBody>
        </p:sp>
      </p:grpSp>
      <p:grpSp>
        <p:nvGrpSpPr>
          <p:cNvPr id="11" name="Группа 22"/>
          <p:cNvGrpSpPr>
            <a:grpSpLocks/>
          </p:cNvGrpSpPr>
          <p:nvPr/>
        </p:nvGrpSpPr>
        <p:grpSpPr bwMode="auto">
          <a:xfrm>
            <a:off x="6286500" y="5286375"/>
            <a:ext cx="1428750" cy="714375"/>
            <a:chOff x="6286512" y="1643050"/>
            <a:chExt cx="1428760" cy="714380"/>
          </a:xfrm>
        </p:grpSpPr>
        <p:sp>
          <p:nvSpPr>
            <p:cNvPr id="15" name="Пятно 2 14"/>
            <p:cNvSpPr/>
            <p:nvPr/>
          </p:nvSpPr>
          <p:spPr>
            <a:xfrm>
              <a:off x="6286512" y="1643050"/>
              <a:ext cx="1428760" cy="714380"/>
            </a:xfrm>
            <a:prstGeom prst="irregularSeal2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70" name="TextBox 24"/>
            <p:cNvSpPr txBox="1">
              <a:spLocks noChangeArrowheads="1"/>
            </p:cNvSpPr>
            <p:nvPr/>
          </p:nvSpPr>
          <p:spPr bwMode="auto">
            <a:xfrm>
              <a:off x="6715140" y="1643050"/>
              <a:ext cx="6429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5</a:t>
              </a:r>
              <a:endParaRPr lang="ru-RU" sz="4000">
                <a:latin typeface="Calibri" pitchFamily="34" charset="0"/>
              </a:endParaRPr>
            </a:p>
          </p:txBody>
        </p:sp>
      </p:grpSp>
      <p:grpSp>
        <p:nvGrpSpPr>
          <p:cNvPr id="13" name="Группа 19"/>
          <p:cNvGrpSpPr>
            <a:grpSpLocks/>
          </p:cNvGrpSpPr>
          <p:nvPr/>
        </p:nvGrpSpPr>
        <p:grpSpPr bwMode="auto">
          <a:xfrm>
            <a:off x="6215063" y="4071938"/>
            <a:ext cx="1428750" cy="714375"/>
            <a:chOff x="6286512" y="1643050"/>
            <a:chExt cx="1428760" cy="714380"/>
          </a:xfrm>
        </p:grpSpPr>
        <p:sp>
          <p:nvSpPr>
            <p:cNvPr id="18" name="Пятно 2 17"/>
            <p:cNvSpPr/>
            <p:nvPr/>
          </p:nvSpPr>
          <p:spPr>
            <a:xfrm>
              <a:off x="6286512" y="1643050"/>
              <a:ext cx="1428760" cy="714380"/>
            </a:xfrm>
            <a:prstGeom prst="irregularSeal2">
              <a:avLst/>
            </a:prstGeom>
            <a:noFill/>
            <a:ln w="381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5368" name="TextBox 21"/>
            <p:cNvSpPr txBox="1">
              <a:spLocks noChangeArrowheads="1"/>
            </p:cNvSpPr>
            <p:nvPr/>
          </p:nvSpPr>
          <p:spPr bwMode="auto">
            <a:xfrm>
              <a:off x="6715140" y="1643050"/>
              <a:ext cx="642942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4000">
                  <a:latin typeface="Calibri" pitchFamily="34" charset="0"/>
                </a:rPr>
                <a:t>-</a:t>
              </a:r>
              <a:r>
                <a:rPr lang="ru-RU" sz="4000">
                  <a:latin typeface="Calibri" pitchFamily="34" charset="0"/>
                </a:rPr>
                <a:t>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857250" y="1428750"/>
            <a:ext cx="5143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</a:rPr>
              <a:t>1)  </a:t>
            </a:r>
            <a:r>
              <a:rPr lang="en-US" sz="2400" b="1">
                <a:solidFill>
                  <a:srgbClr val="7030A0"/>
                </a:solidFill>
              </a:rPr>
              <a:t>log </a:t>
            </a:r>
            <a:r>
              <a:rPr lang="en-US" sz="2400" b="1" baseline="-25000">
                <a:solidFill>
                  <a:srgbClr val="7030A0"/>
                </a:solidFill>
              </a:rPr>
              <a:t>5 </a:t>
            </a:r>
            <a:r>
              <a:rPr lang="en-US" sz="2400" b="1">
                <a:solidFill>
                  <a:srgbClr val="7030A0"/>
                </a:solidFill>
              </a:rPr>
              <a:t>25 = </a:t>
            </a:r>
            <a:r>
              <a:rPr lang="ru-RU" sz="2400" b="1">
                <a:solidFill>
                  <a:srgbClr val="7030A0"/>
                </a:solidFill>
              </a:rPr>
              <a:t>5, так как 5∙5  = 25</a:t>
            </a:r>
          </a:p>
        </p:txBody>
      </p:sp>
      <p:sp>
        <p:nvSpPr>
          <p:cNvPr id="16387" name="Заголовок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 ошибки</a:t>
            </a:r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auto">
          <a:xfrm>
            <a:off x="857250" y="1928813"/>
            <a:ext cx="6875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7030A0"/>
                </a:solidFill>
              </a:rPr>
              <a:t>2) </a:t>
            </a:r>
            <a:r>
              <a:rPr lang="en-US" sz="2400" b="1">
                <a:solidFill>
                  <a:srgbClr val="7030A0"/>
                </a:solidFill>
              </a:rPr>
              <a:t>log </a:t>
            </a:r>
            <a:r>
              <a:rPr lang="en-US" sz="2400" b="1" baseline="-25000">
                <a:solidFill>
                  <a:srgbClr val="7030A0"/>
                </a:solidFill>
              </a:rPr>
              <a:t>4</a:t>
            </a:r>
            <a:r>
              <a:rPr lang="en-US" sz="2400" b="1">
                <a:solidFill>
                  <a:srgbClr val="7030A0"/>
                </a:solidFill>
              </a:rPr>
              <a:t> (1/16)</a:t>
            </a:r>
            <a:r>
              <a:rPr lang="ru-RU" sz="2400" b="1">
                <a:solidFill>
                  <a:srgbClr val="7030A0"/>
                </a:solidFill>
              </a:rPr>
              <a:t> = 2, так как 4 </a:t>
            </a:r>
            <a:r>
              <a:rPr lang="ru-RU" sz="2400" b="1" baseline="30000">
                <a:solidFill>
                  <a:srgbClr val="7030A0"/>
                </a:solidFill>
              </a:rPr>
              <a:t>2</a:t>
            </a:r>
            <a:r>
              <a:rPr lang="ru-RU" sz="2400" b="1">
                <a:solidFill>
                  <a:srgbClr val="7030A0"/>
                </a:solidFill>
              </a:rPr>
              <a:t> = 1</a:t>
            </a:r>
            <a:r>
              <a:rPr lang="en-US" sz="2400" b="1">
                <a:solidFill>
                  <a:srgbClr val="7030A0"/>
                </a:solidFill>
              </a:rPr>
              <a:t>/16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6389" name="Прямоугольник 7"/>
          <p:cNvSpPr>
            <a:spLocks noChangeArrowheads="1"/>
          </p:cNvSpPr>
          <p:nvPr/>
        </p:nvSpPr>
        <p:spPr bwMode="auto">
          <a:xfrm>
            <a:off x="857250" y="2500313"/>
            <a:ext cx="4594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7030A0"/>
                </a:solidFill>
              </a:rPr>
              <a:t>3)  log </a:t>
            </a:r>
            <a:r>
              <a:rPr lang="en-US" sz="2400" b="1" baseline="-25000">
                <a:solidFill>
                  <a:srgbClr val="7030A0"/>
                </a:solidFill>
              </a:rPr>
              <a:t>81</a:t>
            </a:r>
            <a:r>
              <a:rPr lang="ru-RU" sz="2400" b="1">
                <a:solidFill>
                  <a:srgbClr val="7030A0"/>
                </a:solidFill>
              </a:rPr>
              <a:t> 9 = </a:t>
            </a:r>
            <a:r>
              <a:rPr lang="en-US" sz="2400" b="1">
                <a:solidFill>
                  <a:srgbClr val="7030A0"/>
                </a:solidFill>
              </a:rPr>
              <a:t>9</a:t>
            </a:r>
            <a:r>
              <a:rPr lang="ru-RU" sz="2400" b="1">
                <a:solidFill>
                  <a:srgbClr val="7030A0"/>
                </a:solidFill>
              </a:rPr>
              <a:t>, так как 81 = </a:t>
            </a:r>
            <a:r>
              <a:rPr lang="en-US" sz="2400" b="1">
                <a:solidFill>
                  <a:srgbClr val="7030A0"/>
                </a:solidFill>
              </a:rPr>
              <a:t>9∙9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6390" name="Прямоугольник 8"/>
          <p:cNvSpPr>
            <a:spLocks noChangeArrowheads="1"/>
          </p:cNvSpPr>
          <p:nvPr/>
        </p:nvSpPr>
        <p:spPr bwMode="auto">
          <a:xfrm>
            <a:off x="857250" y="3000375"/>
            <a:ext cx="63515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4)  </a:t>
            </a:r>
            <a:r>
              <a:rPr lang="ru-RU" sz="2400" b="1">
                <a:solidFill>
                  <a:srgbClr val="7030A0"/>
                </a:solidFill>
              </a:rPr>
              <a:t>0,3 </a:t>
            </a:r>
            <a:r>
              <a:rPr lang="ru-RU" sz="2400" b="1" baseline="30000">
                <a:solidFill>
                  <a:srgbClr val="7030A0"/>
                </a:solidFill>
              </a:rPr>
              <a:t>2</a:t>
            </a:r>
            <a:r>
              <a:rPr lang="en-US" sz="2400" b="1" baseline="30000">
                <a:solidFill>
                  <a:srgbClr val="7030A0"/>
                </a:solidFill>
              </a:rPr>
              <a:t>log</a:t>
            </a:r>
            <a:r>
              <a:rPr lang="ru-RU" sz="2400" b="1" baseline="30000">
                <a:solidFill>
                  <a:srgbClr val="7030A0"/>
                </a:solidFill>
              </a:rPr>
              <a:t> </a:t>
            </a:r>
            <a:r>
              <a:rPr lang="ru-RU" b="1" baseline="30000">
                <a:solidFill>
                  <a:srgbClr val="7030A0"/>
                </a:solidFill>
              </a:rPr>
              <a:t>0,3</a:t>
            </a:r>
            <a:r>
              <a:rPr lang="ru-RU" sz="2400" b="1" baseline="30000">
                <a:solidFill>
                  <a:srgbClr val="7030A0"/>
                </a:solidFill>
              </a:rPr>
              <a:t> 6</a:t>
            </a:r>
            <a:r>
              <a:rPr lang="ru-RU" sz="2400" b="1">
                <a:solidFill>
                  <a:srgbClr val="7030A0"/>
                </a:solidFill>
              </a:rPr>
              <a:t> = 0,3 </a:t>
            </a:r>
            <a:r>
              <a:rPr lang="en-US" sz="2400" b="1" baseline="30000">
                <a:solidFill>
                  <a:srgbClr val="7030A0"/>
                </a:solidFill>
              </a:rPr>
              <a:t>log</a:t>
            </a:r>
            <a:r>
              <a:rPr lang="ru-RU" sz="2400" b="1" baseline="30000">
                <a:solidFill>
                  <a:srgbClr val="7030A0"/>
                </a:solidFill>
              </a:rPr>
              <a:t> </a:t>
            </a:r>
            <a:r>
              <a:rPr lang="ru-RU" b="1" baseline="30000">
                <a:solidFill>
                  <a:srgbClr val="7030A0"/>
                </a:solidFill>
              </a:rPr>
              <a:t>0,3</a:t>
            </a:r>
            <a:r>
              <a:rPr lang="ru-RU" sz="2400" b="1" baseline="30000">
                <a:solidFill>
                  <a:srgbClr val="7030A0"/>
                </a:solidFill>
              </a:rPr>
              <a:t> 6∙</a:t>
            </a:r>
            <a:r>
              <a:rPr lang="en-US" sz="2400" b="1" baseline="30000">
                <a:solidFill>
                  <a:srgbClr val="7030A0"/>
                </a:solidFill>
              </a:rPr>
              <a:t>2</a:t>
            </a:r>
            <a:r>
              <a:rPr lang="ru-RU" sz="2400" b="1" baseline="30000">
                <a:solidFill>
                  <a:srgbClr val="7030A0"/>
                </a:solidFill>
              </a:rPr>
              <a:t> </a:t>
            </a:r>
            <a:r>
              <a:rPr lang="ru-RU" sz="2400" b="1">
                <a:solidFill>
                  <a:srgbClr val="7030A0"/>
                </a:solidFill>
              </a:rPr>
              <a:t>  = 0,3 </a:t>
            </a:r>
            <a:r>
              <a:rPr lang="en-US" sz="2400" b="1" baseline="30000">
                <a:solidFill>
                  <a:srgbClr val="7030A0"/>
                </a:solidFill>
              </a:rPr>
              <a:t>log</a:t>
            </a:r>
            <a:r>
              <a:rPr lang="ru-RU" sz="2400" b="1" baseline="30000">
                <a:solidFill>
                  <a:srgbClr val="7030A0"/>
                </a:solidFill>
              </a:rPr>
              <a:t> </a:t>
            </a:r>
            <a:r>
              <a:rPr lang="ru-RU" b="1" baseline="30000">
                <a:solidFill>
                  <a:srgbClr val="7030A0"/>
                </a:solidFill>
              </a:rPr>
              <a:t>0,3</a:t>
            </a:r>
            <a:r>
              <a:rPr lang="ru-RU" sz="2400" b="1" baseline="30000">
                <a:solidFill>
                  <a:srgbClr val="7030A0"/>
                </a:solidFill>
              </a:rPr>
              <a:t> </a:t>
            </a:r>
            <a:r>
              <a:rPr lang="en-US" sz="2400" b="1" baseline="30000">
                <a:solidFill>
                  <a:srgbClr val="7030A0"/>
                </a:solidFill>
              </a:rPr>
              <a:t>12</a:t>
            </a:r>
            <a:r>
              <a:rPr lang="ru-RU" sz="2400" b="1">
                <a:solidFill>
                  <a:srgbClr val="7030A0"/>
                </a:solidFill>
              </a:rPr>
              <a:t> = </a:t>
            </a:r>
            <a:r>
              <a:rPr lang="en-US" sz="2400" b="1">
                <a:solidFill>
                  <a:srgbClr val="7030A0"/>
                </a:solidFill>
              </a:rPr>
              <a:t>12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6391" name="Прямоугольник 9"/>
          <p:cNvSpPr>
            <a:spLocks noChangeArrowheads="1"/>
          </p:cNvSpPr>
          <p:nvPr/>
        </p:nvSpPr>
        <p:spPr bwMode="auto">
          <a:xfrm>
            <a:off x="857250" y="3429000"/>
            <a:ext cx="6545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5)  log </a:t>
            </a:r>
            <a:r>
              <a:rPr lang="en-US" sz="2400" b="1" baseline="-25000">
                <a:solidFill>
                  <a:srgbClr val="7030A0"/>
                </a:solidFill>
              </a:rPr>
              <a:t>10</a:t>
            </a:r>
            <a:r>
              <a:rPr lang="en-US" sz="2400" b="1">
                <a:solidFill>
                  <a:srgbClr val="7030A0"/>
                </a:solidFill>
              </a:rPr>
              <a:t> 5 + log </a:t>
            </a:r>
            <a:r>
              <a:rPr lang="en-US" sz="2400" b="1" baseline="-25000">
                <a:solidFill>
                  <a:srgbClr val="7030A0"/>
                </a:solidFill>
              </a:rPr>
              <a:t>10</a:t>
            </a:r>
            <a:r>
              <a:rPr lang="en-US" sz="2400" b="1">
                <a:solidFill>
                  <a:srgbClr val="7030A0"/>
                </a:solidFill>
              </a:rPr>
              <a:t> 2 = log </a:t>
            </a:r>
            <a:r>
              <a:rPr lang="en-US" sz="2400" b="1" baseline="-25000">
                <a:solidFill>
                  <a:srgbClr val="7030A0"/>
                </a:solidFill>
              </a:rPr>
              <a:t>10</a:t>
            </a:r>
            <a:r>
              <a:rPr lang="en-US" sz="2400" b="1">
                <a:solidFill>
                  <a:srgbClr val="7030A0"/>
                </a:solidFill>
              </a:rPr>
              <a:t> (5 </a:t>
            </a:r>
            <a:r>
              <a:rPr lang="en-US" sz="2400" b="1" baseline="30000">
                <a:solidFill>
                  <a:srgbClr val="7030A0"/>
                </a:solidFill>
              </a:rPr>
              <a:t>+</a:t>
            </a:r>
            <a:r>
              <a:rPr lang="en-US" sz="2400" b="1">
                <a:solidFill>
                  <a:srgbClr val="7030A0"/>
                </a:solidFill>
              </a:rPr>
              <a:t> 2) = log </a:t>
            </a:r>
            <a:r>
              <a:rPr lang="en-US" sz="2400" b="1" baseline="-25000">
                <a:solidFill>
                  <a:srgbClr val="7030A0"/>
                </a:solidFill>
              </a:rPr>
              <a:t>10</a:t>
            </a:r>
            <a:r>
              <a:rPr lang="en-US" sz="2400" b="1">
                <a:solidFill>
                  <a:srgbClr val="7030A0"/>
                </a:solidFill>
              </a:rPr>
              <a:t> 7 </a:t>
            </a:r>
            <a:endParaRPr lang="ru-RU" sz="2400" b="1">
              <a:solidFill>
                <a:srgbClr val="7030A0"/>
              </a:solidFill>
            </a:endParaRPr>
          </a:p>
        </p:txBody>
      </p:sp>
      <p:sp>
        <p:nvSpPr>
          <p:cNvPr id="16392" name="Прямоугольник 10"/>
          <p:cNvSpPr>
            <a:spLocks noChangeArrowheads="1"/>
          </p:cNvSpPr>
          <p:nvPr/>
        </p:nvSpPr>
        <p:spPr bwMode="auto">
          <a:xfrm>
            <a:off x="928688" y="4000500"/>
            <a:ext cx="7000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7030A0"/>
                </a:solidFill>
              </a:rPr>
              <a:t>6)  log </a:t>
            </a:r>
            <a:r>
              <a:rPr lang="en-US" sz="2400" b="1" baseline="-25000">
                <a:solidFill>
                  <a:srgbClr val="7030A0"/>
                </a:solidFill>
              </a:rPr>
              <a:t>1/3</a:t>
            </a:r>
            <a:r>
              <a:rPr lang="en-US" sz="2400" b="1">
                <a:solidFill>
                  <a:srgbClr val="7030A0"/>
                </a:solidFill>
              </a:rPr>
              <a:t> 54 – log </a:t>
            </a:r>
            <a:r>
              <a:rPr lang="en-US" sz="2400" b="1" baseline="-25000">
                <a:solidFill>
                  <a:srgbClr val="7030A0"/>
                </a:solidFill>
              </a:rPr>
              <a:t>1/3</a:t>
            </a:r>
            <a:r>
              <a:rPr lang="en-US" sz="2400" b="1">
                <a:solidFill>
                  <a:srgbClr val="7030A0"/>
                </a:solidFill>
              </a:rPr>
              <a:t> 2 = log </a:t>
            </a:r>
            <a:r>
              <a:rPr lang="en-US" sz="2400" b="1" baseline="-25000">
                <a:solidFill>
                  <a:srgbClr val="7030A0"/>
                </a:solidFill>
              </a:rPr>
              <a:t>1/3</a:t>
            </a:r>
            <a:r>
              <a:rPr lang="en-US" sz="2400" b="1">
                <a:solidFill>
                  <a:srgbClr val="7030A0"/>
                </a:solidFill>
              </a:rPr>
              <a:t> (54-2) = log </a:t>
            </a:r>
            <a:r>
              <a:rPr lang="en-US" sz="2400" b="1" baseline="-25000">
                <a:solidFill>
                  <a:srgbClr val="7030A0"/>
                </a:solidFill>
              </a:rPr>
              <a:t>1/3</a:t>
            </a:r>
            <a:r>
              <a:rPr lang="en-US" sz="2400" b="1">
                <a:solidFill>
                  <a:srgbClr val="7030A0"/>
                </a:solidFill>
              </a:rPr>
              <a:t> 52 </a:t>
            </a:r>
            <a:endParaRPr lang="ru-RU" sz="2400" b="1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85720" y="1928802"/>
          <a:ext cx="3429000" cy="2428875"/>
        </p:xfrm>
        <a:graphic>
          <a:graphicData uri="http://schemas.openxmlformats.org/presentationml/2006/ole">
            <p:oleObj spid="_x0000_s3074" name="Формула" r:id="rId3" imgW="1218960" imgH="106668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000496" y="1857375"/>
          <a:ext cx="4914904" cy="2571750"/>
        </p:xfrm>
        <a:graphic>
          <a:graphicData uri="http://schemas.openxmlformats.org/presentationml/2006/ole">
            <p:oleObj spid="_x0000_s3075" name="Формула" r:id="rId4" imgW="3149280" imgH="156204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2500313" y="4786313"/>
          <a:ext cx="3384550" cy="820737"/>
        </p:xfrm>
        <a:graphic>
          <a:graphicData uri="http://schemas.openxmlformats.org/presentationml/2006/ole">
            <p:oleObj spid="_x0000_s3076" name="Формула" r:id="rId5" imgW="799920" imgH="203040" progId="Equation.3">
              <p:embed/>
            </p:oleObj>
          </a:graphicData>
        </a:graphic>
      </p:graphicFrame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42913" y="103188"/>
            <a:ext cx="8243887" cy="9683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Свойства логарифмов</a:t>
            </a:r>
            <a:r>
              <a:rPr lang="ru-RU" sz="4000" dirty="0"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7" name="Rectangle 53"/>
          <p:cNvSpPr>
            <a:spLocks noChangeArrowheads="1"/>
          </p:cNvSpPr>
          <p:nvPr/>
        </p:nvSpPr>
        <p:spPr bwMode="auto">
          <a:xfrm>
            <a:off x="500063" y="1571625"/>
            <a:ext cx="1071562" cy="358775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latin typeface="Calibri" pitchFamily="34" charset="0"/>
              </a:rPr>
              <a:t>n≠1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Вычислите: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57188" y="1285875"/>
          <a:ext cx="3214687" cy="5022850"/>
        </p:xfrm>
        <a:graphic>
          <a:graphicData uri="http://schemas.openxmlformats.org/presentationml/2006/ole">
            <p:oleObj spid="_x0000_s4098" name="Формула" r:id="rId3" imgW="812520" imgH="1269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900113" y="908050"/>
            <a:ext cx="7772400" cy="576263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  <a:ea typeface="+mj-ea"/>
                <a:cs typeface="+mj-cs"/>
              </a:rPr>
              <a:t>Софизм</a:t>
            </a: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971550" y="1628775"/>
            <a:ext cx="7704138" cy="3443288"/>
          </a:xfrm>
          <a:prstGeom prst="rect">
            <a:avLst/>
          </a:prstGeom>
        </p:spPr>
        <p:txBody>
          <a:bodyPr/>
          <a:lstStyle/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рассуждение, кажущееся правильным, но содержащее скрытую логическую ошибку и служащее для придания видимости истинности ложному утверждению. </a:t>
            </a:r>
          </a:p>
          <a:p>
            <a:pPr marL="342900" indent="-34290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Обычно софизм обосновывает какую-нибудь заведомую нелепость, абсурд или парадоксальное утверждение, противоречащее общепринятым представлениям.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194050" y="203200"/>
            <a:ext cx="39782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>
                <a:solidFill>
                  <a:srgbClr val="0000CC"/>
                </a:solidFill>
                <a:latin typeface="Tahoma" pitchFamily="34" charset="0"/>
              </a:rPr>
              <a:t>Логарифмический софизм</a:t>
            </a:r>
            <a:r>
              <a:rPr lang="ru-RU" sz="2400">
                <a:solidFill>
                  <a:srgbClr val="FF0000"/>
                </a:solidFill>
                <a:latin typeface="Tahoma" pitchFamily="34" charset="0"/>
              </a:rPr>
              <a:t> </a:t>
            </a:r>
            <a:endParaRPr lang="en-US" sz="2400">
              <a:solidFill>
                <a:srgbClr val="FF0000"/>
              </a:solidFill>
              <a:latin typeface="Tahoma" pitchFamily="34" charset="0"/>
            </a:endParaRPr>
          </a:p>
          <a:p>
            <a:pPr algn="ctr"/>
            <a:r>
              <a:rPr lang="ru-RU" sz="3600" b="1">
                <a:solidFill>
                  <a:srgbClr val="FF3300"/>
                </a:solidFill>
                <a:latin typeface="Castellar" pitchFamily="18" charset="0"/>
              </a:rPr>
              <a:t>2&gt;3</a:t>
            </a:r>
          </a:p>
        </p:txBody>
      </p:sp>
      <p:sp>
        <p:nvSpPr>
          <p:cNvPr id="3" name="Rectangle 13"/>
          <p:cNvSpPr>
            <a:spLocks noChangeArrowheads="1"/>
          </p:cNvSpPr>
          <p:nvPr/>
        </p:nvSpPr>
        <p:spPr bwMode="auto">
          <a:xfrm>
            <a:off x="1357313" y="1071563"/>
            <a:ext cx="24479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>
                <a:latin typeface="Courier New" pitchFamily="49" charset="0"/>
              </a:rPr>
              <a:t>Начнем с неравенства   </a:t>
            </a: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003800" y="1268413"/>
          <a:ext cx="1008063" cy="973137"/>
        </p:xfrm>
        <a:graphic>
          <a:graphicData uri="http://schemas.openxmlformats.org/presentationml/2006/ole">
            <p:oleObj spid="_x0000_s5122" name="Формула" r:id="rId3" imgW="406048" imgH="393359" progId="Equation.3">
              <p:embed/>
            </p:oleObj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643438" y="2205038"/>
          <a:ext cx="1584325" cy="919162"/>
        </p:xfrm>
        <a:graphic>
          <a:graphicData uri="http://schemas.openxmlformats.org/presentationml/2006/ole">
            <p:oleObj spid="_x0000_s5123" name="Формула" r:id="rId4" imgW="812447" imgH="469696" progId="Equation.3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00563" y="3141663"/>
          <a:ext cx="1944687" cy="865187"/>
        </p:xfrm>
        <a:graphic>
          <a:graphicData uri="http://schemas.openxmlformats.org/presentationml/2006/ole">
            <p:oleObj spid="_x0000_s5124" name="Формула" r:id="rId5" imgW="1054100" imgH="469900" progId="Equation.3">
              <p:embed/>
            </p:oleObj>
          </a:graphicData>
        </a:graphic>
      </p:graphicFrame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4356100" y="4005263"/>
          <a:ext cx="2159000" cy="946150"/>
        </p:xfrm>
        <a:graphic>
          <a:graphicData uri="http://schemas.openxmlformats.org/presentationml/2006/ole">
            <p:oleObj spid="_x0000_s5125" name="Формула" r:id="rId6" imgW="990170" imgH="431613" progId="Equation.3">
              <p:embed/>
            </p:oleObj>
          </a:graphicData>
        </a:graphic>
      </p:graphicFrame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649413" y="4941888"/>
            <a:ext cx="3571875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1400">
                <a:cs typeface="Times New Roman" pitchFamily="18" charset="0"/>
              </a:rPr>
              <a:t>.</a:t>
            </a:r>
            <a:endParaRPr lang="ru-RU" sz="1100"/>
          </a:p>
          <a:p>
            <a:pPr algn="ctr" eaLnBrk="0" hangingPunct="0"/>
            <a:r>
              <a:rPr lang="ru-RU" sz="2800">
                <a:cs typeface="Times New Roman" pitchFamily="18" charset="0"/>
              </a:rPr>
              <a:t>После сокращения </a:t>
            </a:r>
            <a:r>
              <a:rPr lang="ru-RU" sz="1400">
                <a:cs typeface="Times New Roman" pitchFamily="18" charset="0"/>
              </a:rPr>
              <a:t> </a:t>
            </a:r>
            <a:r>
              <a:rPr lang="ru-RU" sz="2800">
                <a:cs typeface="Times New Roman" pitchFamily="18" charset="0"/>
              </a:rPr>
              <a:t>на</a:t>
            </a:r>
            <a:r>
              <a:rPr lang="ru-RU" sz="1400">
                <a:cs typeface="Times New Roman" pitchFamily="18" charset="0"/>
              </a:rPr>
              <a:t> </a:t>
            </a:r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5580063" y="5084763"/>
          <a:ext cx="579437" cy="801687"/>
        </p:xfrm>
        <a:graphic>
          <a:graphicData uri="http://schemas.openxmlformats.org/presentationml/2006/ole">
            <p:oleObj spid="_x0000_s5126" name="Формула" r:id="rId7" imgW="279279" imgH="393529" progId="Equation.3">
              <p:embed/>
            </p:oleObj>
          </a:graphicData>
        </a:graphic>
      </p:graphicFrame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372225" y="5157788"/>
            <a:ext cx="21875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,  </a:t>
            </a:r>
            <a:r>
              <a:rPr lang="ru-RU" sz="2800">
                <a:cs typeface="Times New Roman" pitchFamily="18" charset="0"/>
              </a:rPr>
              <a:t>имеем  2&gt;3.</a:t>
            </a:r>
            <a:endParaRPr lang="ru-RU" sz="2800"/>
          </a:p>
          <a:p>
            <a:pPr eaLnBrk="0" hangingPunct="0"/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428750"/>
            <a:ext cx="8229600" cy="3354388"/>
          </a:xfrm>
          <a:noFill/>
        </p:spPr>
        <p:txBody>
          <a:bodyPr>
            <a:spAutoFit/>
          </a:bodyPr>
          <a:lstStyle/>
          <a:p>
            <a:pPr eaLnBrk="1" hangingPunct="1"/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  <a:t>“Музыка может возвышать или умиротворять душу, </a:t>
            </a:r>
            <a:b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  <a:t>Живопись – радовать глаз,</a:t>
            </a:r>
            <a:b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  <a:t>Поэзия - пробуждать чувства,</a:t>
            </a:r>
            <a:b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  <a:t>Философия – удовлетворять потребности разума, </a:t>
            </a:r>
            <a:b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  <a:t>Инженерное дело – совершенствовать материальную сторону жизни людей,</a:t>
            </a:r>
            <a:br>
              <a:rPr lang="ru-RU" sz="24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rgbClr val="CC3399"/>
                </a:solidFill>
                <a:latin typeface="Times New Roman" pitchFamily="18" charset="0"/>
              </a:rPr>
              <a:t>а </a:t>
            </a:r>
            <a:r>
              <a:rPr lang="ru-RU" sz="2800" b="1" u="sng" smtClean="0">
                <a:solidFill>
                  <a:srgbClr val="CC3399"/>
                </a:solidFill>
                <a:latin typeface="Times New Roman" pitchFamily="18" charset="0"/>
              </a:rPr>
              <a:t>математика способна достичь всех этих целей”</a:t>
            </a:r>
            <a:r>
              <a:rPr lang="ru-RU" sz="2800" b="1" smtClean="0">
                <a:solidFill>
                  <a:srgbClr val="CC3399"/>
                </a:solidFill>
                <a:latin typeface="Times New Roman" pitchFamily="18" charset="0"/>
              </a:rPr>
              <a:t/>
            </a:r>
            <a:br>
              <a:rPr lang="ru-RU" sz="2800" b="1" smtClean="0">
                <a:solidFill>
                  <a:srgbClr val="CC3399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</a:t>
            </a:r>
            <a:br>
              <a:rPr lang="ru-RU" sz="2000" b="1" smtClean="0">
                <a:solidFill>
                  <a:srgbClr val="0000FF"/>
                </a:solidFill>
                <a:latin typeface="Times New Roman" pitchFamily="18" charset="0"/>
              </a:rPr>
            </a:br>
            <a:r>
              <a:rPr lang="ru-RU" sz="2000" b="1" smtClean="0">
                <a:solidFill>
                  <a:srgbClr val="0000FF"/>
                </a:solidFill>
                <a:latin typeface="Times New Roman" pitchFamily="18" charset="0"/>
              </a:rPr>
              <a:t>                                                     </a:t>
            </a:r>
            <a:r>
              <a:rPr lang="en-US" sz="1800" b="1" smtClean="0">
                <a:solidFill>
                  <a:srgbClr val="0000FF"/>
                </a:solidFill>
                <a:latin typeface="Times New Roman" pitchFamily="18" charset="0"/>
              </a:rPr>
              <a:t>A</a:t>
            </a:r>
            <a:r>
              <a:rPr lang="ru-RU" sz="1800" b="1" smtClean="0">
                <a:solidFill>
                  <a:srgbClr val="0000FF"/>
                </a:solidFill>
                <a:latin typeface="Times New Roman" pitchFamily="18" charset="0"/>
              </a:rPr>
              <a:t>мериканский математик Морис Клайн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3000"/>
                                        <p:tgtEl>
                                          <p:spTgt spid="4">
                                            <p:txEl>
                                              <p:charRg st="400" end="4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785813" y="3643313"/>
            <a:ext cx="1801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Логаифм</a:t>
            </a: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3571875" y="4500563"/>
            <a:ext cx="1928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3399"/>
                </a:solidFill>
              </a:rPr>
              <a:t>Пифагор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6429375" y="3786188"/>
            <a:ext cx="1544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Музыка</a:t>
            </a:r>
          </a:p>
        </p:txBody>
      </p:sp>
      <p:pic>
        <p:nvPicPr>
          <p:cNvPr id="9221" name="Picture 1029" descr="пифаго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2643188"/>
            <a:ext cx="14986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8"/>
          <p:cNvSpPr>
            <a:spLocks noChangeArrowheads="1"/>
          </p:cNvSpPr>
          <p:nvPr/>
        </p:nvSpPr>
        <p:spPr bwMode="auto">
          <a:xfrm rot="-1430870">
            <a:off x="928688" y="4500563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1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Прямоугольник 9"/>
          <p:cNvSpPr>
            <a:spLocks noChangeArrowheads="1"/>
          </p:cNvSpPr>
          <p:nvPr/>
        </p:nvSpPr>
        <p:spPr bwMode="auto">
          <a:xfrm>
            <a:off x="1643063" y="4929188"/>
            <a:ext cx="47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lga</a:t>
            </a:r>
            <a:endParaRPr lang="ru-RU" b="1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Прямоугольник 10"/>
          <p:cNvSpPr>
            <a:spLocks noChangeArrowheads="1"/>
          </p:cNvSpPr>
          <p:nvPr/>
        </p:nvSpPr>
        <p:spPr bwMode="auto">
          <a:xfrm rot="2537699">
            <a:off x="2265363" y="4467225"/>
            <a:ext cx="492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lna</a:t>
            </a:r>
            <a:endParaRPr lang="ru-RU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5" name="Picture 8" descr="EN0024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267237">
            <a:off x="6369050" y="4416425"/>
            <a:ext cx="25082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0" y="457200"/>
            <a:ext cx="2286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>
              <a:tabLst>
                <a:tab pos="5486400" algn="l"/>
                <a:tab pos="5600700" algn="l"/>
              </a:tabLst>
            </a:pPr>
            <a:r>
              <a:rPr lang="ru-RU" sz="1100">
                <a:ea typeface="Times New Roman" pitchFamily="18" charset="0"/>
                <a:cs typeface="Calibri" pitchFamily="34" charset="0"/>
              </a:rPr>
              <a:t/>
            </a:r>
            <a:br>
              <a:rPr lang="ru-RU" sz="1100">
                <a:ea typeface="Times New Roman" pitchFamily="18" charset="0"/>
                <a:cs typeface="Calibri" pitchFamily="34" charset="0"/>
              </a:rPr>
            </a:br>
            <a:r>
              <a:rPr lang="ru-RU" sz="1200">
                <a:ea typeface="Times New Roman" pitchFamily="18" charset="0"/>
                <a:cs typeface="Arial" charset="0"/>
              </a:rPr>
              <a:t>.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714356"/>
            <a:ext cx="7286676" cy="1214446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85786" y="3786190"/>
            <a:ext cx="2071702" cy="1857388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428992" y="2571744"/>
            <a:ext cx="1928826" cy="2571768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143636" y="3786190"/>
            <a:ext cx="2571768" cy="1928826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071678"/>
            <a:ext cx="19526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857232"/>
            <a:ext cx="1095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3"/>
          <p:cNvSpPr>
            <a:spLocks noChangeArrowheads="1"/>
          </p:cNvSpPr>
          <p:nvPr/>
        </p:nvSpPr>
        <p:spPr bwMode="auto">
          <a:xfrm>
            <a:off x="785813" y="3643313"/>
            <a:ext cx="18018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Логаифм</a:t>
            </a:r>
          </a:p>
        </p:txBody>
      </p:sp>
      <p:sp>
        <p:nvSpPr>
          <p:cNvPr id="9219" name="Прямоугольник 4"/>
          <p:cNvSpPr>
            <a:spLocks noChangeArrowheads="1"/>
          </p:cNvSpPr>
          <p:nvPr/>
        </p:nvSpPr>
        <p:spPr bwMode="auto">
          <a:xfrm>
            <a:off x="3571875" y="4500563"/>
            <a:ext cx="1928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3399"/>
                </a:solidFill>
              </a:rPr>
              <a:t>Пифагор</a:t>
            </a:r>
          </a:p>
        </p:txBody>
      </p:sp>
      <p:sp>
        <p:nvSpPr>
          <p:cNvPr id="9220" name="Прямоугольник 5"/>
          <p:cNvSpPr>
            <a:spLocks noChangeArrowheads="1"/>
          </p:cNvSpPr>
          <p:nvPr/>
        </p:nvSpPr>
        <p:spPr bwMode="auto">
          <a:xfrm>
            <a:off x="6429375" y="3786188"/>
            <a:ext cx="1544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Музыка</a:t>
            </a:r>
          </a:p>
        </p:txBody>
      </p:sp>
      <p:pic>
        <p:nvPicPr>
          <p:cNvPr id="9221" name="Picture 1029" descr="пифаго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2643188"/>
            <a:ext cx="14986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2" name="Прямоугольник 8"/>
          <p:cNvSpPr>
            <a:spLocks noChangeArrowheads="1"/>
          </p:cNvSpPr>
          <p:nvPr/>
        </p:nvSpPr>
        <p:spPr bwMode="auto">
          <a:xfrm rot="-1430870">
            <a:off x="928688" y="4500563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12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3" name="Прямоугольник 9"/>
          <p:cNvSpPr>
            <a:spLocks noChangeArrowheads="1"/>
          </p:cNvSpPr>
          <p:nvPr/>
        </p:nvSpPr>
        <p:spPr bwMode="auto">
          <a:xfrm>
            <a:off x="1643063" y="4929188"/>
            <a:ext cx="47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lga</a:t>
            </a:r>
            <a:endParaRPr lang="ru-RU" b="1" dirty="0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4" name="Прямоугольник 10"/>
          <p:cNvSpPr>
            <a:spLocks noChangeArrowheads="1"/>
          </p:cNvSpPr>
          <p:nvPr/>
        </p:nvSpPr>
        <p:spPr bwMode="auto">
          <a:xfrm rot="2537699">
            <a:off x="2265363" y="4467225"/>
            <a:ext cx="492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lna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5" name="Picture 8" descr="EN0024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267237">
            <a:off x="6369050" y="4416425"/>
            <a:ext cx="25082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9"/>
          <p:cNvSpPr>
            <a:spLocks noChangeArrowheads="1"/>
          </p:cNvSpPr>
          <p:nvPr/>
        </p:nvSpPr>
        <p:spPr bwMode="auto">
          <a:xfrm>
            <a:off x="0" y="457200"/>
            <a:ext cx="2286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>
              <a:tabLst>
                <a:tab pos="5486400" algn="l"/>
                <a:tab pos="5600700" algn="l"/>
              </a:tabLst>
            </a:pPr>
            <a:r>
              <a:rPr lang="ru-RU" sz="1100">
                <a:ea typeface="Times New Roman" pitchFamily="18" charset="0"/>
                <a:cs typeface="Calibri" pitchFamily="34" charset="0"/>
              </a:rPr>
              <a:t/>
            </a:r>
            <a:br>
              <a:rPr lang="ru-RU" sz="1100">
                <a:ea typeface="Times New Roman" pitchFamily="18" charset="0"/>
                <a:cs typeface="Calibri" pitchFamily="34" charset="0"/>
              </a:rPr>
            </a:br>
            <a:r>
              <a:rPr lang="ru-RU" sz="1200">
                <a:ea typeface="Times New Roman" pitchFamily="18" charset="0"/>
                <a:cs typeface="Arial" charset="0"/>
              </a:rPr>
              <a:t>.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714356"/>
            <a:ext cx="7286676" cy="1214446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000240"/>
            <a:ext cx="195262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857232"/>
            <a:ext cx="1095375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785813" y="3643313"/>
            <a:ext cx="2022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</a:rPr>
              <a:t>Логарифм</a:t>
            </a:r>
          </a:p>
        </p:txBody>
      </p:sp>
      <p:sp>
        <p:nvSpPr>
          <p:cNvPr id="10243" name="Прямоугольник 4"/>
          <p:cNvSpPr>
            <a:spLocks noChangeArrowheads="1"/>
          </p:cNvSpPr>
          <p:nvPr/>
        </p:nvSpPr>
        <p:spPr bwMode="auto">
          <a:xfrm>
            <a:off x="3571875" y="4500563"/>
            <a:ext cx="1928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3399"/>
                </a:solidFill>
              </a:rPr>
              <a:t>Пифагор</a:t>
            </a:r>
          </a:p>
        </p:txBody>
      </p:sp>
      <p:sp>
        <p:nvSpPr>
          <p:cNvPr id="10244" name="Прямоугольник 5"/>
          <p:cNvSpPr>
            <a:spLocks noChangeArrowheads="1"/>
          </p:cNvSpPr>
          <p:nvPr/>
        </p:nvSpPr>
        <p:spPr bwMode="auto">
          <a:xfrm>
            <a:off x="6429375" y="3786188"/>
            <a:ext cx="15446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FF0000"/>
                </a:solidFill>
              </a:rPr>
              <a:t>Музыка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71500" y="214313"/>
            <a:ext cx="8358188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120000"/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Математика - это искусство называть разные вещи одним и тем же именем.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357938" y="1500188"/>
            <a:ext cx="2214562" cy="369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АНРИ ПУАНКАРЕ</a:t>
            </a:r>
            <a:endParaRPr lang="ru-RU" dirty="0"/>
          </a:p>
        </p:txBody>
      </p:sp>
      <p:pic>
        <p:nvPicPr>
          <p:cNvPr id="10247" name="Picture 1029" descr="пифагор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2643188"/>
            <a:ext cx="1498600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Прямоугольник 8"/>
          <p:cNvSpPr>
            <a:spLocks noChangeArrowheads="1"/>
          </p:cNvSpPr>
          <p:nvPr/>
        </p:nvSpPr>
        <p:spPr bwMode="auto">
          <a:xfrm rot="-1430870">
            <a:off x="928688" y="4500563"/>
            <a:ext cx="6842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1200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9" name="Прямоугольник 9"/>
          <p:cNvSpPr>
            <a:spLocks noChangeArrowheads="1"/>
          </p:cNvSpPr>
          <p:nvPr/>
        </p:nvSpPr>
        <p:spPr bwMode="auto">
          <a:xfrm>
            <a:off x="1643063" y="4929188"/>
            <a:ext cx="4794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lga</a:t>
            </a:r>
            <a:endParaRPr lang="ru-RU" b="1">
              <a:solidFill>
                <a:srgbClr val="FF33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0" name="Прямоугольник 10"/>
          <p:cNvSpPr>
            <a:spLocks noChangeArrowheads="1"/>
          </p:cNvSpPr>
          <p:nvPr/>
        </p:nvSpPr>
        <p:spPr bwMode="auto">
          <a:xfrm rot="2537699">
            <a:off x="2265363" y="4467225"/>
            <a:ext cx="492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lna</a:t>
            </a:r>
            <a:endParaRPr lang="ru-RU" b="1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1" name="Picture 8" descr="EN00242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267237">
            <a:off x="5807075" y="4486275"/>
            <a:ext cx="32734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Rectangle 5"/>
          <p:cNvSpPr>
            <a:spLocks noChangeArrowheads="1"/>
          </p:cNvSpPr>
          <p:nvPr/>
        </p:nvSpPr>
        <p:spPr bwMode="auto">
          <a:xfrm>
            <a:off x="1143000" y="5929313"/>
            <a:ext cx="65008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400" b="1">
                <a:solidFill>
                  <a:srgbClr val="7030A0"/>
                </a:solidFill>
                <a:cs typeface="Times New Roman" pitchFamily="18" charset="0"/>
              </a:rPr>
              <a:t>Алгебра – сестра гармонии, </a:t>
            </a:r>
            <a:endParaRPr lang="en-US" sz="2400" b="1">
              <a:solidFill>
                <a:srgbClr val="7030A0"/>
              </a:solidFill>
              <a:cs typeface="Times New Roman" pitchFamily="18" charset="0"/>
            </a:endParaRPr>
          </a:p>
          <a:p>
            <a:pPr algn="ctr" eaLnBrk="0" hangingPunct="0"/>
            <a:r>
              <a:rPr lang="ru-RU" sz="2400" b="1">
                <a:solidFill>
                  <a:srgbClr val="7030A0"/>
                </a:solidFill>
                <a:cs typeface="Times New Roman" pitchFamily="18" charset="0"/>
              </a:rPr>
              <a:t>а композиторы – первые программисты</a:t>
            </a:r>
            <a:r>
              <a:rPr lang="ru-RU" sz="1400" b="1">
                <a:cs typeface="Times New Roman" pitchFamily="18" charset="0"/>
              </a:rPr>
              <a:t>                                                   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10253" name="Rectangle 8"/>
          <p:cNvSpPr>
            <a:spLocks noChangeArrowheads="1"/>
          </p:cNvSpPr>
          <p:nvPr/>
        </p:nvSpPr>
        <p:spPr bwMode="auto">
          <a:xfrm>
            <a:off x="2571750" y="2071688"/>
            <a:ext cx="3857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7030A0"/>
                </a:solidFill>
                <a:ea typeface="Times New Roman" pitchFamily="18" charset="0"/>
                <a:cs typeface="Arial" charset="0"/>
              </a:rPr>
              <a:t>Архитектура, - это застывшая музыка, а </a:t>
            </a:r>
          </a:p>
          <a:p>
            <a:pPr algn="ctr" eaLnBrk="0" hangingPunct="0"/>
            <a:r>
              <a:rPr lang="ru-RU" sz="1400" b="1">
                <a:solidFill>
                  <a:srgbClr val="7030A0"/>
                </a:solidFill>
                <a:ea typeface="Times New Roman" pitchFamily="18" charset="0"/>
                <a:cs typeface="Arial" charset="0"/>
              </a:rPr>
              <a:t>музыка - это ожившая математика</a:t>
            </a:r>
          </a:p>
        </p:txBody>
      </p:sp>
      <p:sp>
        <p:nvSpPr>
          <p:cNvPr id="10254" name="Rectangle 9"/>
          <p:cNvSpPr>
            <a:spLocks noChangeArrowheads="1"/>
          </p:cNvSpPr>
          <p:nvPr/>
        </p:nvSpPr>
        <p:spPr bwMode="auto">
          <a:xfrm>
            <a:off x="0" y="457200"/>
            <a:ext cx="2286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>
              <a:tabLst>
                <a:tab pos="5486400" algn="l"/>
                <a:tab pos="5600700" algn="l"/>
              </a:tabLst>
            </a:pPr>
            <a:r>
              <a:rPr lang="ru-RU" sz="1100">
                <a:ea typeface="Times New Roman" pitchFamily="18" charset="0"/>
                <a:cs typeface="Calibri" pitchFamily="34" charset="0"/>
              </a:rPr>
              <a:t/>
            </a:r>
            <a:br>
              <a:rPr lang="ru-RU" sz="1100">
                <a:ea typeface="Times New Roman" pitchFamily="18" charset="0"/>
                <a:cs typeface="Calibri" pitchFamily="34" charset="0"/>
              </a:rPr>
            </a:br>
            <a:r>
              <a:rPr lang="ru-RU" sz="1200">
                <a:ea typeface="Times New Roman" pitchFamily="18" charset="0"/>
                <a:cs typeface="Arial" charset="0"/>
              </a:rPr>
              <a:t>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785786" y="928670"/>
            <a:ext cx="7786742" cy="1754326"/>
          </a:xfrm>
          <a:custGeom>
            <a:avLst/>
            <a:gdLst>
              <a:gd name="connsiteX0" fmla="*/ 0 w 5214974"/>
              <a:gd name="connsiteY0" fmla="*/ 0 h 923330"/>
              <a:gd name="connsiteX1" fmla="*/ 5214974 w 5214974"/>
              <a:gd name="connsiteY1" fmla="*/ 0 h 923330"/>
              <a:gd name="connsiteX2" fmla="*/ 5214974 w 5214974"/>
              <a:gd name="connsiteY2" fmla="*/ 923330 h 923330"/>
              <a:gd name="connsiteX3" fmla="*/ 0 w 5214974"/>
              <a:gd name="connsiteY3" fmla="*/ 923330 h 923330"/>
              <a:gd name="connsiteX4" fmla="*/ 0 w 5214974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14974" h="923330">
                <a:moveTo>
                  <a:pt x="0" y="0"/>
                </a:moveTo>
                <a:lnTo>
                  <a:pt x="5214974" y="0"/>
                </a:lnTo>
                <a:lnTo>
                  <a:pt x="5214974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ZWAdobeF" pitchFamily="2" charset="0"/>
                <a:cs typeface="ZWAdobeF" pitchFamily="2" charset="0"/>
              </a:rPr>
              <a:t>Логарифмы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ZWAdobeF" pitchFamily="2" charset="0"/>
                <a:cs typeface="ZWAdobeF" pitchFamily="2" charset="0"/>
              </a:rPr>
              <a:t>Свойства логарифмов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4714875"/>
            <a:ext cx="8643938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Логарифмом  числа</a:t>
            </a:r>
            <a:r>
              <a:rPr lang="en-US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 </a:t>
            </a:r>
            <a:r>
              <a:rPr lang="en-US" sz="28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ru-RU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 по основанию а называется показатель степени, в которую нужно возвести основание а, чтобы получить число </a:t>
            </a:r>
            <a:r>
              <a:rPr lang="en-US" sz="28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ru-RU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.</a:t>
            </a:r>
            <a:endParaRPr lang="en-US" sz="2800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stellar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0" y="6105525"/>
          <a:ext cx="3962400" cy="752475"/>
        </p:xfrm>
        <a:graphic>
          <a:graphicData uri="http://schemas.openxmlformats.org/presentationml/2006/ole">
            <p:oleObj spid="_x0000_s1026" name="Формула" r:id="rId4" imgW="1269449" imgH="241195" progId="Equation.3">
              <p:embed/>
            </p:oleObj>
          </a:graphicData>
        </a:graphic>
      </p:graphicFrame>
      <p:sp>
        <p:nvSpPr>
          <p:cNvPr id="1028" name="Прямоугольник 3"/>
          <p:cNvSpPr>
            <a:spLocks noChangeArrowheads="1"/>
          </p:cNvSpPr>
          <p:nvPr/>
        </p:nvSpPr>
        <p:spPr bwMode="auto">
          <a:xfrm>
            <a:off x="2143125" y="285750"/>
            <a:ext cx="487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Собери определение</a:t>
            </a:r>
          </a:p>
        </p:txBody>
      </p:sp>
      <p:sp>
        <p:nvSpPr>
          <p:cNvPr id="5" name="Прямоугольник 4"/>
          <p:cNvSpPr/>
          <p:nvPr/>
        </p:nvSpPr>
        <p:spPr>
          <a:xfrm rot="19519350">
            <a:off x="3809258" y="1949484"/>
            <a:ext cx="1449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Логарифмом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3057462">
            <a:off x="928662" y="1428736"/>
            <a:ext cx="732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числа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00958" y="135729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9444387">
            <a:off x="2365552" y="1514709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по основанию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0001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829872">
            <a:off x="5858087" y="1389032"/>
            <a:ext cx="1351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называется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1214422"/>
            <a:ext cx="1308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показатель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20314911">
            <a:off x="4572000" y="1071546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степени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185736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,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071678"/>
            <a:ext cx="132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в которую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6786578" y="1000108"/>
            <a:ext cx="839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нужно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2285992"/>
            <a:ext cx="1070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возвести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2285992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основание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1714488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а,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 rot="2758802">
            <a:off x="7500958" y="2143116"/>
            <a:ext cx="84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чтобы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2500306"/>
            <a:ext cx="1108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получить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071802" y="2571744"/>
            <a:ext cx="732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число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1857364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.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57158" y="4714884"/>
            <a:ext cx="8358246" cy="2143116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4714875"/>
            <a:ext cx="8643938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Логарифмом  числа</a:t>
            </a:r>
            <a:r>
              <a:rPr lang="en-US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 </a:t>
            </a:r>
            <a:r>
              <a:rPr lang="en-US" sz="28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ru-RU" sz="2800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ru-RU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 по основанию а называется показатель степени, в которую нужно возвести основание а, чтобы получить число </a:t>
            </a:r>
            <a:r>
              <a:rPr lang="en-US" sz="2800" b="1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ru-RU" sz="2800" i="1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.</a:t>
            </a:r>
            <a:endParaRPr lang="en-US" sz="2800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stellar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286000" y="6105525"/>
          <a:ext cx="3962400" cy="752475"/>
        </p:xfrm>
        <a:graphic>
          <a:graphicData uri="http://schemas.openxmlformats.org/presentationml/2006/ole">
            <p:oleObj spid="_x0000_s35842" name="Формула" r:id="rId4" imgW="1269449" imgH="241195" progId="Equation.3">
              <p:embed/>
            </p:oleObj>
          </a:graphicData>
        </a:graphic>
      </p:graphicFrame>
      <p:sp>
        <p:nvSpPr>
          <p:cNvPr id="1028" name="Прямоугольник 3"/>
          <p:cNvSpPr>
            <a:spLocks noChangeArrowheads="1"/>
          </p:cNvSpPr>
          <p:nvPr/>
        </p:nvSpPr>
        <p:spPr bwMode="auto">
          <a:xfrm>
            <a:off x="2143125" y="285750"/>
            <a:ext cx="48752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Собери определение</a:t>
            </a:r>
          </a:p>
        </p:txBody>
      </p:sp>
      <p:sp>
        <p:nvSpPr>
          <p:cNvPr id="5" name="Прямоугольник 4"/>
          <p:cNvSpPr/>
          <p:nvPr/>
        </p:nvSpPr>
        <p:spPr>
          <a:xfrm rot="19519350">
            <a:off x="3809258" y="1949484"/>
            <a:ext cx="1449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Логарифмом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rot="3057462">
            <a:off x="928662" y="1428736"/>
            <a:ext cx="732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числа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500958" y="135729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rot="9444387">
            <a:off x="2365552" y="1514709"/>
            <a:ext cx="16369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по основанию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00034" y="1000108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 rot="1829872">
            <a:off x="5858087" y="1389032"/>
            <a:ext cx="13518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называется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1214422"/>
            <a:ext cx="13080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показатель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 rot="20314911">
            <a:off x="4572000" y="1071546"/>
            <a:ext cx="1003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степени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1857364"/>
            <a:ext cx="240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,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2071678"/>
            <a:ext cx="13270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в которую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0800000">
            <a:off x="6786578" y="1000108"/>
            <a:ext cx="839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нужно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85918" y="2285992"/>
            <a:ext cx="1070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возвести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57158" y="2285992"/>
            <a:ext cx="11785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основание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643570" y="1714488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а,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 rot="2758802">
            <a:off x="7500958" y="2143116"/>
            <a:ext cx="8468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чтобы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2500306"/>
            <a:ext cx="1108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получить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071802" y="2571744"/>
            <a:ext cx="732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число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28794" y="1857364"/>
            <a:ext cx="3561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</a:t>
            </a:r>
            <a:r>
              <a:rPr lang="ru-RU" i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stellar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214290"/>
            <a:ext cx="6200789" cy="517525"/>
          </a:xfrm>
        </p:spPr>
        <p:txBody>
          <a:bodyPr/>
          <a:lstStyle/>
          <a:p>
            <a:r>
              <a:rPr lang="ru-RU" sz="4000" dirty="0" smtClean="0">
                <a:solidFill>
                  <a:srgbClr val="CC00CC"/>
                </a:solidFill>
              </a:rPr>
              <a:t>Свойства логарифмов</a:t>
            </a:r>
            <a:r>
              <a:rPr lang="ru-RU" sz="4000" dirty="0" smtClean="0"/>
              <a:t>.	</a:t>
            </a: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179388" y="2708275"/>
            <a:ext cx="3671887" cy="2663825"/>
          </a:xfrm>
          <a:prstGeom prst="rect">
            <a:avLst/>
          </a:prstGeom>
          <a:solidFill>
            <a:srgbClr val="EDFAD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 sz="3600" b="1">
              <a:solidFill>
                <a:srgbClr val="CC66FF"/>
              </a:solidFill>
            </a:endParaRPr>
          </a:p>
        </p:txBody>
      </p:sp>
      <p:sp>
        <p:nvSpPr>
          <p:cNvPr id="130055" name="Rectangle 7"/>
          <p:cNvSpPr>
            <a:spLocks noChangeArrowheads="1"/>
          </p:cNvSpPr>
          <p:nvPr/>
        </p:nvSpPr>
        <p:spPr bwMode="auto">
          <a:xfrm>
            <a:off x="6500826" y="142852"/>
            <a:ext cx="2376487" cy="503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a&gt;0,b&gt;0,c&gt;0, c≠</a:t>
            </a:r>
            <a:r>
              <a:rPr lang="en-US" dirty="0" smtClean="0"/>
              <a:t>1</a:t>
            </a:r>
            <a:r>
              <a:rPr lang="ru-RU" dirty="0" smtClean="0"/>
              <a:t>,</a:t>
            </a:r>
            <a:r>
              <a:rPr lang="en-US" dirty="0" smtClean="0"/>
              <a:t>n</a:t>
            </a:r>
            <a:r>
              <a:rPr lang="en-US" dirty="0" smtClean="0">
                <a:latin typeface="Times New Roman"/>
                <a:cs typeface="Times New Roman"/>
              </a:rPr>
              <a:t>≠1</a:t>
            </a:r>
            <a:endParaRPr lang="en-US" dirty="0"/>
          </a:p>
        </p:txBody>
      </p:sp>
      <p:sp>
        <p:nvSpPr>
          <p:cNvPr id="130070" name="Oval 22"/>
          <p:cNvSpPr>
            <a:spLocks noChangeArrowheads="1"/>
          </p:cNvSpPr>
          <p:nvPr/>
        </p:nvSpPr>
        <p:spPr bwMode="auto">
          <a:xfrm>
            <a:off x="5183188" y="1285860"/>
            <a:ext cx="3960812" cy="100806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CC66FF"/>
                </a:solidFill>
              </a:rPr>
              <a:t>Дополнительные</a:t>
            </a:r>
          </a:p>
        </p:txBody>
      </p:sp>
      <p:sp>
        <p:nvSpPr>
          <p:cNvPr id="130073" name="Rectangle 25"/>
          <p:cNvSpPr>
            <a:spLocks noChangeArrowheads="1"/>
          </p:cNvSpPr>
          <p:nvPr/>
        </p:nvSpPr>
        <p:spPr bwMode="auto">
          <a:xfrm>
            <a:off x="3571868" y="2000240"/>
            <a:ext cx="1620837" cy="9366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0074" name="Rectangle 26"/>
          <p:cNvSpPr>
            <a:spLocks noChangeArrowheads="1"/>
          </p:cNvSpPr>
          <p:nvPr/>
        </p:nvSpPr>
        <p:spPr bwMode="auto">
          <a:xfrm>
            <a:off x="6443663" y="2492375"/>
            <a:ext cx="2520950" cy="15859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0075" name="Rectangle 27"/>
          <p:cNvSpPr>
            <a:spLocks noChangeArrowheads="1"/>
          </p:cNvSpPr>
          <p:nvPr/>
        </p:nvSpPr>
        <p:spPr bwMode="auto">
          <a:xfrm>
            <a:off x="5651500" y="4149725"/>
            <a:ext cx="3311525" cy="25193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9" name="Группа 28"/>
          <p:cNvGrpSpPr/>
          <p:nvPr/>
        </p:nvGrpSpPr>
        <p:grpSpPr>
          <a:xfrm>
            <a:off x="250825" y="3068638"/>
            <a:ext cx="3529013" cy="2305050"/>
            <a:chOff x="250825" y="3068638"/>
            <a:chExt cx="3529013" cy="2305050"/>
          </a:xfrm>
        </p:grpSpPr>
        <p:graphicFrame>
          <p:nvGraphicFramePr>
            <p:cNvPr id="130064" name="Object 2"/>
            <p:cNvGraphicFramePr>
              <a:graphicFrameLocks noChangeAspect="1"/>
            </p:cNvGraphicFramePr>
            <p:nvPr/>
          </p:nvGraphicFramePr>
          <p:xfrm>
            <a:off x="468313" y="4797425"/>
            <a:ext cx="3024187" cy="576263"/>
          </p:xfrm>
          <a:graphic>
            <a:graphicData uri="http://schemas.openxmlformats.org/presentationml/2006/ole">
              <p:oleObj spid="_x0000_s2050" name="Формула" r:id="rId3" imgW="1054080" imgH="241200" progId="Equation.3">
                <p:embed/>
              </p:oleObj>
            </a:graphicData>
          </a:graphic>
        </p:graphicFrame>
        <p:graphicFrame>
          <p:nvGraphicFramePr>
            <p:cNvPr id="130071" name="Object 3"/>
            <p:cNvGraphicFramePr>
              <a:graphicFrameLocks noChangeAspect="1"/>
            </p:cNvGraphicFramePr>
            <p:nvPr/>
          </p:nvGraphicFramePr>
          <p:xfrm>
            <a:off x="250825" y="3068638"/>
            <a:ext cx="3529013" cy="576262"/>
          </p:xfrm>
          <a:graphic>
            <a:graphicData uri="http://schemas.openxmlformats.org/presentationml/2006/ole">
              <p:oleObj spid="_x0000_s2051" name="Формула" r:id="rId4" imgW="1562040" imgH="228600" progId="Equation.3">
                <p:embed/>
              </p:oleObj>
            </a:graphicData>
          </a:graphic>
        </p:graphicFrame>
        <p:graphicFrame>
          <p:nvGraphicFramePr>
            <p:cNvPr id="130078" name="Object 4"/>
            <p:cNvGraphicFramePr>
              <a:graphicFrameLocks noChangeAspect="1"/>
            </p:cNvGraphicFramePr>
            <p:nvPr/>
          </p:nvGraphicFramePr>
          <p:xfrm>
            <a:off x="323850" y="3789363"/>
            <a:ext cx="3240088" cy="936625"/>
          </p:xfrm>
          <a:graphic>
            <a:graphicData uri="http://schemas.openxmlformats.org/presentationml/2006/ole">
              <p:oleObj spid="_x0000_s2052" name="Формула" r:id="rId5" imgW="1549080" imgH="431640" progId="Equation.3">
                <p:embed/>
              </p:oleObj>
            </a:graphicData>
          </a:graphic>
        </p:graphicFrame>
      </p:grpSp>
      <p:graphicFrame>
        <p:nvGraphicFramePr>
          <p:cNvPr id="130082" name="Object 5"/>
          <p:cNvGraphicFramePr>
            <a:graphicFrameLocks noChangeAspect="1"/>
          </p:cNvGraphicFramePr>
          <p:nvPr/>
        </p:nvGraphicFramePr>
        <p:xfrm>
          <a:off x="3571868" y="2000240"/>
          <a:ext cx="1620837" cy="865188"/>
        </p:xfrm>
        <a:graphic>
          <a:graphicData uri="http://schemas.openxmlformats.org/presentationml/2006/ole">
            <p:oleObj spid="_x0000_s2053" name="Формула" r:id="rId6" imgW="596880" imgH="457200" progId="Equation.3">
              <p:embed/>
            </p:oleObj>
          </a:graphicData>
        </a:graphic>
      </p:graphicFrame>
      <p:graphicFrame>
        <p:nvGraphicFramePr>
          <p:cNvPr id="130086" name="Object 6"/>
          <p:cNvGraphicFramePr>
            <a:graphicFrameLocks noChangeAspect="1"/>
          </p:cNvGraphicFramePr>
          <p:nvPr/>
        </p:nvGraphicFramePr>
        <p:xfrm>
          <a:off x="6438900" y="2357430"/>
          <a:ext cx="2705100" cy="1727200"/>
        </p:xfrm>
        <a:graphic>
          <a:graphicData uri="http://schemas.openxmlformats.org/presentationml/2006/ole">
            <p:oleObj spid="_x0000_s2054" name="Формула" r:id="rId7" imgW="1409400" imgH="1218960" progId="Equation.3">
              <p:embed/>
            </p:oleObj>
          </a:graphicData>
        </a:graphic>
      </p:graphicFrame>
      <p:sp>
        <p:nvSpPr>
          <p:cNvPr id="130092" name="AutoShape 44"/>
          <p:cNvSpPr>
            <a:spLocks noChangeArrowheads="1"/>
          </p:cNvSpPr>
          <p:nvPr/>
        </p:nvSpPr>
        <p:spPr bwMode="auto">
          <a:xfrm rot="12658484" flipH="1">
            <a:off x="5977127" y="760253"/>
            <a:ext cx="1368425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aphicFrame>
        <p:nvGraphicFramePr>
          <p:cNvPr id="130093" name="Object 7"/>
          <p:cNvGraphicFramePr>
            <a:graphicFrameLocks noChangeAspect="1"/>
          </p:cNvGraphicFramePr>
          <p:nvPr/>
        </p:nvGraphicFramePr>
        <p:xfrm>
          <a:off x="5643563" y="4143375"/>
          <a:ext cx="3222625" cy="2519363"/>
        </p:xfrm>
        <a:graphic>
          <a:graphicData uri="http://schemas.openxmlformats.org/presentationml/2006/ole">
            <p:oleObj spid="_x0000_s2055" name="Формула" r:id="rId8" imgW="1815840" imgH="1346040" progId="Equation.3">
              <p:embed/>
            </p:oleObj>
          </a:graphicData>
        </a:graphic>
      </p:graphicFrame>
      <p:sp>
        <p:nvSpPr>
          <p:cNvPr id="130095" name="Rectangle 47"/>
          <p:cNvSpPr>
            <a:spLocks noChangeArrowheads="1"/>
          </p:cNvSpPr>
          <p:nvPr/>
        </p:nvSpPr>
        <p:spPr bwMode="auto">
          <a:xfrm>
            <a:off x="2124075" y="5589588"/>
            <a:ext cx="3311525" cy="9350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aphicFrame>
        <p:nvGraphicFramePr>
          <p:cNvPr id="130098" name="Object 8"/>
          <p:cNvGraphicFramePr>
            <a:graphicFrameLocks noChangeAspect="1"/>
          </p:cNvGraphicFramePr>
          <p:nvPr/>
        </p:nvGraphicFramePr>
        <p:xfrm>
          <a:off x="2071670" y="5572140"/>
          <a:ext cx="3384550" cy="820737"/>
        </p:xfrm>
        <a:graphic>
          <a:graphicData uri="http://schemas.openxmlformats.org/presentationml/2006/ole">
            <p:oleObj spid="_x0000_s2056" name="Формула" r:id="rId9" imgW="799920" imgH="203040" progId="Equation.3">
              <p:embed/>
            </p:oleObj>
          </a:graphicData>
        </a:graphic>
      </p:graphicFrame>
      <p:sp>
        <p:nvSpPr>
          <p:cNvPr id="130102" name="Rectangle 54"/>
          <p:cNvSpPr>
            <a:spLocks noChangeArrowheads="1"/>
          </p:cNvSpPr>
          <p:nvPr/>
        </p:nvSpPr>
        <p:spPr bwMode="auto">
          <a:xfrm>
            <a:off x="7920038" y="5929313"/>
            <a:ext cx="1223962" cy="28733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dirty="0"/>
              <a:t>m&gt;0,m≠1</a:t>
            </a:r>
          </a:p>
        </p:txBody>
      </p:sp>
      <p:sp>
        <p:nvSpPr>
          <p:cNvPr id="130105" name="AutoShape 57"/>
          <p:cNvSpPr>
            <a:spLocks noChangeArrowheads="1"/>
          </p:cNvSpPr>
          <p:nvPr/>
        </p:nvSpPr>
        <p:spPr bwMode="auto">
          <a:xfrm rot="8680594">
            <a:off x="755650" y="2276475"/>
            <a:ext cx="792163" cy="2159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0106" name="AutoShape 58"/>
          <p:cNvSpPr>
            <a:spLocks noChangeArrowheads="1"/>
          </p:cNvSpPr>
          <p:nvPr/>
        </p:nvSpPr>
        <p:spPr bwMode="auto">
          <a:xfrm rot="6177508">
            <a:off x="3580281" y="3794051"/>
            <a:ext cx="3470275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0110" name="AutoShape 62"/>
          <p:cNvSpPr>
            <a:spLocks noChangeArrowheads="1"/>
          </p:cNvSpPr>
          <p:nvPr/>
        </p:nvSpPr>
        <p:spPr bwMode="auto">
          <a:xfrm rot="5400000">
            <a:off x="4085382" y="1200974"/>
            <a:ext cx="1258987" cy="285752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0111" name="AutoShape 63"/>
          <p:cNvSpPr>
            <a:spLocks noChangeArrowheads="1"/>
          </p:cNvSpPr>
          <p:nvPr/>
        </p:nvSpPr>
        <p:spPr bwMode="auto">
          <a:xfrm rot="5400000">
            <a:off x="4987925" y="3157538"/>
            <a:ext cx="1728787" cy="2555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0112" name="AutoShape 64"/>
          <p:cNvSpPr>
            <a:spLocks noChangeArrowheads="1"/>
          </p:cNvSpPr>
          <p:nvPr/>
        </p:nvSpPr>
        <p:spPr bwMode="auto">
          <a:xfrm rot="4225114">
            <a:off x="5726113" y="2708275"/>
            <a:ext cx="1003300" cy="285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7" name="Oval 21"/>
          <p:cNvSpPr>
            <a:spLocks noChangeArrowheads="1"/>
          </p:cNvSpPr>
          <p:nvPr/>
        </p:nvSpPr>
        <p:spPr bwMode="auto">
          <a:xfrm>
            <a:off x="142844" y="1142984"/>
            <a:ext cx="3960813" cy="1008062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rgbClr val="CC66FF"/>
                </a:solidFill>
              </a:rPr>
              <a:t>Основные</a:t>
            </a:r>
          </a:p>
        </p:txBody>
      </p:sp>
      <p:sp>
        <p:nvSpPr>
          <p:cNvPr id="28" name="AutoShape 43"/>
          <p:cNvSpPr>
            <a:spLocks noChangeArrowheads="1"/>
          </p:cNvSpPr>
          <p:nvPr/>
        </p:nvSpPr>
        <p:spPr bwMode="auto">
          <a:xfrm rot="9386095">
            <a:off x="2429239" y="690164"/>
            <a:ext cx="1368425" cy="28733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42913" y="103188"/>
            <a:ext cx="8243887" cy="9683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800" b="1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Свойства логарифмов</a:t>
            </a:r>
            <a:r>
              <a:rPr lang="ru-RU" sz="4000" dirty="0">
                <a:latin typeface="+mj-lt"/>
                <a:ea typeface="+mj-ea"/>
                <a:cs typeface="+mj-cs"/>
              </a:rPr>
              <a:t>	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71813" y="928688"/>
            <a:ext cx="2376487" cy="503237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a&gt;0,b&gt;0,c&gt;0, c≠1</a:t>
            </a:r>
          </a:p>
        </p:txBody>
      </p:sp>
      <p:sp>
        <p:nvSpPr>
          <p:cNvPr id="12292" name="Прямоугольник 9"/>
          <p:cNvSpPr>
            <a:spLocks noChangeArrowheads="1"/>
          </p:cNvSpPr>
          <p:nvPr/>
        </p:nvSpPr>
        <p:spPr bwMode="auto">
          <a:xfrm>
            <a:off x="1500188" y="2428875"/>
            <a:ext cx="971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3" name="Прямоугольник 10"/>
          <p:cNvSpPr>
            <a:spLocks noChangeArrowheads="1"/>
          </p:cNvSpPr>
          <p:nvPr/>
        </p:nvSpPr>
        <p:spPr bwMode="auto">
          <a:xfrm>
            <a:off x="1428750" y="1785938"/>
            <a:ext cx="9382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4" name="Прямоугольник 10"/>
          <p:cNvSpPr>
            <a:spLocks noChangeArrowheads="1"/>
          </p:cNvSpPr>
          <p:nvPr/>
        </p:nvSpPr>
        <p:spPr bwMode="auto">
          <a:xfrm>
            <a:off x="1000125" y="2928938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+ 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5" name="Прямоугольник 11"/>
          <p:cNvSpPr>
            <a:spLocks noChangeArrowheads="1"/>
          </p:cNvSpPr>
          <p:nvPr/>
        </p:nvSpPr>
        <p:spPr bwMode="auto">
          <a:xfrm>
            <a:off x="1000125" y="3714750"/>
            <a:ext cx="25717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- 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b="1" i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6" name="Прямоугольник 12"/>
          <p:cNvSpPr>
            <a:spLocks noChangeArrowheads="1"/>
          </p:cNvSpPr>
          <p:nvPr/>
        </p:nvSpPr>
        <p:spPr bwMode="auto">
          <a:xfrm>
            <a:off x="6286500" y="1643063"/>
            <a:ext cx="1355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7" name="Прямоугольник 13"/>
          <p:cNvSpPr>
            <a:spLocks noChangeArrowheads="1"/>
          </p:cNvSpPr>
          <p:nvPr/>
        </p:nvSpPr>
        <p:spPr bwMode="auto">
          <a:xfrm>
            <a:off x="6215063" y="4857750"/>
            <a:ext cx="1476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sz="20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a/b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8" name="Rectangle 11"/>
          <p:cNvSpPr>
            <a:spLocks noChangeArrowheads="1"/>
          </p:cNvSpPr>
          <p:nvPr/>
        </p:nvSpPr>
        <p:spPr bwMode="auto">
          <a:xfrm>
            <a:off x="1428750" y="4357688"/>
            <a:ext cx="13573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b="1" baseline="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2400" b="1" i="1" baseline="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b="1" i="1" baseline="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en-US" sz="2800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1500188" y="4929188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2800" b="1" i="1" baseline="-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lang="en-US" sz="2800" b="1" i="1" baseline="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endParaRPr lang="en-US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6286500" y="3071813"/>
            <a:ext cx="1214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en-US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log</a:t>
            </a:r>
            <a:r>
              <a:rPr lang="en-US" sz="2800" b="1" i="1" baseline="-30000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en-US" i="1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01" name="Rectangle 14"/>
          <p:cNvSpPr>
            <a:spLocks noChangeArrowheads="1"/>
          </p:cNvSpPr>
          <p:nvPr/>
        </p:nvSpPr>
        <p:spPr bwMode="auto">
          <a:xfrm>
            <a:off x="6429375" y="3786188"/>
            <a:ext cx="7143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en-US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</a:t>
            </a:r>
            <a:endParaRPr lang="ru-RU" sz="1100"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sz="2800" b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</a:t>
            </a:r>
            <a:endParaRPr lang="ru-RU" sz="11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02" name="Прямоугольник 18"/>
          <p:cNvSpPr>
            <a:spLocks noChangeArrowheads="1"/>
          </p:cNvSpPr>
          <p:nvPr/>
        </p:nvSpPr>
        <p:spPr bwMode="auto">
          <a:xfrm>
            <a:off x="6572250" y="2286000"/>
            <a:ext cx="571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800" b="1" i="1">
                <a:solidFill>
                  <a:srgbClr val="C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endParaRPr lang="en-US" sz="28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481</Words>
  <Application>Microsoft Office PowerPoint</Application>
  <PresentationFormat>Экран (4:3)</PresentationFormat>
  <Paragraphs>151</Paragraphs>
  <Slides>18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Свойства логарифмов. </vt:lpstr>
      <vt:lpstr>Слайд 9</vt:lpstr>
      <vt:lpstr>Слайд 10</vt:lpstr>
      <vt:lpstr>Слайд 11</vt:lpstr>
      <vt:lpstr>Слайд 12</vt:lpstr>
      <vt:lpstr>Найди ошибки</vt:lpstr>
      <vt:lpstr>Слайд 14</vt:lpstr>
      <vt:lpstr>Вычислите:</vt:lpstr>
      <vt:lpstr>Слайд 16</vt:lpstr>
      <vt:lpstr>Слайд 17</vt:lpstr>
      <vt:lpstr>“Музыка может возвышать или умиротворять душу,  Живопись – радовать глаз, Поэзия - пробуждать чувства, Философия – удовлетворять потребности разума,  Инженерное дело – совершенствовать материальную сторону жизни людей, а математика способна достичь всех этих целей”                                                                                                    Aмериканский математик Морис Клайн</vt:lpstr>
    </vt:vector>
  </TitlesOfParts>
  <Company>МОУ "Новокараканская средняя общеобразовательная 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Васильева </dc:creator>
  <cp:lastModifiedBy>Васильева </cp:lastModifiedBy>
  <cp:revision>58</cp:revision>
  <dcterms:created xsi:type="dcterms:W3CDTF">2010-04-23T16:39:18Z</dcterms:created>
  <dcterms:modified xsi:type="dcterms:W3CDTF">2011-01-28T07:59:53Z</dcterms:modified>
</cp:coreProperties>
</file>